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8" r:id="rId5"/>
    <p:sldId id="263" r:id="rId6"/>
    <p:sldId id="265" r:id="rId7"/>
    <p:sldId id="267" r:id="rId8"/>
    <p:sldId id="269" r:id="rId9"/>
    <p:sldId id="259" r:id="rId10"/>
    <p:sldId id="261"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30834-00E5-4B25-AEA5-6EB126D6046F}" v="32" dt="2018-11-05T06:47:54.636"/>
    <p1510:client id="{767AFE22-CD72-4CD1-B6C3-5E0325D29343}" v="34" dt="2018-11-05T17:58:56.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8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4ebbbf02e9710d60" providerId="LiveId" clId="{AAB30834-00E5-4B25-AEA5-6EB126D6046F}"/>
    <pc:docChg chg="undo custSel delSld modSld">
      <pc:chgData name="Danny Young" userId="4ebbbf02e9710d60" providerId="LiveId" clId="{AAB30834-00E5-4B25-AEA5-6EB126D6046F}" dt="2018-11-05T06:47:42.336" v="34" actId="2696"/>
      <pc:docMkLst>
        <pc:docMk/>
      </pc:docMkLst>
      <pc:sldChg chg="addSp modSp modAnim">
        <pc:chgData name="Danny Young" userId="4ebbbf02e9710d60" providerId="LiveId" clId="{AAB30834-00E5-4B25-AEA5-6EB126D6046F}" dt="2018-11-05T06:47:25.631" v="33"/>
        <pc:sldMkLst>
          <pc:docMk/>
          <pc:sldMk cId="1833038373" sldId="257"/>
        </pc:sldMkLst>
        <pc:spChg chg="mod">
          <ac:chgData name="Danny Young" userId="4ebbbf02e9710d60" providerId="LiveId" clId="{AAB30834-00E5-4B25-AEA5-6EB126D6046F}" dt="2018-11-05T06:47:09.657" v="32" actId="20577"/>
          <ac:spMkLst>
            <pc:docMk/>
            <pc:sldMk cId="1833038373" sldId="257"/>
            <ac:spMk id="3" creationId="{00000000-0000-0000-0000-000000000000}"/>
          </ac:spMkLst>
        </pc:spChg>
        <pc:picChg chg="add mod">
          <ac:chgData name="Danny Young" userId="4ebbbf02e9710d60" providerId="LiveId" clId="{AAB30834-00E5-4B25-AEA5-6EB126D6046F}" dt="2018-11-05T06:44:53.426" v="13" actId="1076"/>
          <ac:picMkLst>
            <pc:docMk/>
            <pc:sldMk cId="1833038373" sldId="257"/>
            <ac:picMk id="4" creationId="{64A63D23-BE87-46B0-BEBE-B9B54AA0BF89}"/>
          </ac:picMkLst>
        </pc:picChg>
      </pc:sldChg>
      <pc:sldChg chg="addSp delSp modSp delAnim">
        <pc:chgData name="Danny Young" userId="4ebbbf02e9710d60" providerId="LiveId" clId="{AAB30834-00E5-4B25-AEA5-6EB126D6046F}" dt="2018-11-05T06:35:51.456" v="4"/>
        <pc:sldMkLst>
          <pc:docMk/>
          <pc:sldMk cId="0" sldId="261"/>
        </pc:sldMkLst>
        <pc:spChg chg="add mod">
          <ac:chgData name="Danny Young" userId="4ebbbf02e9710d60" providerId="LiveId" clId="{AAB30834-00E5-4B25-AEA5-6EB126D6046F}" dt="2018-11-05T06:35:51.456" v="4"/>
          <ac:spMkLst>
            <pc:docMk/>
            <pc:sldMk cId="0" sldId="261"/>
            <ac:spMk id="2" creationId="{4E40E067-36A5-44C4-8B17-7C785AA735AD}"/>
          </ac:spMkLst>
        </pc:spChg>
        <pc:picChg chg="del">
          <ac:chgData name="Danny Young" userId="4ebbbf02e9710d60" providerId="LiveId" clId="{AAB30834-00E5-4B25-AEA5-6EB126D6046F}" dt="2018-11-05T06:28:02.617" v="0" actId="478"/>
          <ac:picMkLst>
            <pc:docMk/>
            <pc:sldMk cId="0" sldId="261"/>
            <ac:picMk id="4" creationId="{00000000-0000-0000-0000-000000000000}"/>
          </ac:picMkLst>
        </pc:picChg>
      </pc:sldChg>
      <pc:sldChg chg="del">
        <pc:chgData name="Danny Young" userId="4ebbbf02e9710d60" providerId="LiveId" clId="{AAB30834-00E5-4B25-AEA5-6EB126D6046F}" dt="2018-11-05T06:47:42.336" v="34" actId="2696"/>
        <pc:sldMkLst>
          <pc:docMk/>
          <pc:sldMk cId="0" sldId="262"/>
        </pc:sldMkLst>
      </pc:sldChg>
    </pc:docChg>
  </pc:docChgLst>
  <pc:docChgLst>
    <pc:chgData name="Danny Young" userId="4ebbbf02e9710d60" providerId="LiveId" clId="{767AFE22-CD72-4CD1-B6C3-5E0325D29343}"/>
    <pc:docChg chg="custSel modSld">
      <pc:chgData name="Danny Young" userId="4ebbbf02e9710d60" providerId="LiveId" clId="{767AFE22-CD72-4CD1-B6C3-5E0325D29343}" dt="2018-11-05T17:59:20.903" v="3" actId="478"/>
      <pc:docMkLst>
        <pc:docMk/>
      </pc:docMkLst>
      <pc:sldChg chg="addSp delSp modSp delAnim modAnim">
        <pc:chgData name="Danny Young" userId="4ebbbf02e9710d60" providerId="LiveId" clId="{767AFE22-CD72-4CD1-B6C3-5E0325D29343}" dt="2018-11-05T17:59:20.903" v="3" actId="478"/>
        <pc:sldMkLst>
          <pc:docMk/>
          <pc:sldMk cId="0" sldId="261"/>
        </pc:sldMkLst>
        <pc:picChg chg="add del mod">
          <ac:chgData name="Danny Young" userId="4ebbbf02e9710d60" providerId="LiveId" clId="{767AFE22-CD72-4CD1-B6C3-5E0325D29343}" dt="2018-11-05T17:57:46.202" v="1" actId="478"/>
          <ac:picMkLst>
            <pc:docMk/>
            <pc:sldMk cId="0" sldId="261"/>
            <ac:picMk id="3" creationId="{C429CC1E-7024-43A3-BFAA-F01D8D91189B}"/>
          </ac:picMkLst>
        </pc:picChg>
        <pc:picChg chg="add del mod">
          <ac:chgData name="Danny Young" userId="4ebbbf02e9710d60" providerId="LiveId" clId="{767AFE22-CD72-4CD1-B6C3-5E0325D29343}" dt="2018-11-05T17:59:20.903" v="3" actId="478"/>
          <ac:picMkLst>
            <pc:docMk/>
            <pc:sldMk cId="0" sldId="261"/>
            <ac:picMk id="4" creationId="{39C2856C-22D5-4CB2-921C-2B547924F443}"/>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9.wmf"/><Relationship Id="rId7" Type="http://schemas.openxmlformats.org/officeDocument/2006/relationships/image" Target="../media/image42.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41.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0.wmf"/><Relationship Id="rId9"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FB0E6-2B6C-4401-8269-1163045E8557}" type="datetimeFigureOut">
              <a:rPr lang="en-CA" smtClean="0"/>
              <a:pPr/>
              <a:t>2018-11-05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5472-C28A-4218-BCF8-4A29D2B70E1D}" type="slidenum">
              <a:rPr lang="en-CA" smtClean="0"/>
              <a:pPr/>
              <a:t>‹#›</a:t>
            </a:fld>
            <a:endParaRPr lang="en-CA"/>
          </a:p>
        </p:txBody>
      </p:sp>
    </p:spTree>
    <p:extLst>
      <p:ext uri="{BB962C8B-B14F-4D97-AF65-F5344CB8AC3E}">
        <p14:creationId xmlns:p14="http://schemas.microsoft.com/office/powerpoint/2010/main" val="407540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D7F5472-C28A-4218-BCF8-4A29D2B70E1D}" type="slidenum">
              <a:rPr lang="en-CA" smtClean="0"/>
              <a:pPr/>
              <a:t>1</a:t>
            </a:fld>
            <a:endParaRPr lang="en-CA"/>
          </a:p>
        </p:txBody>
      </p:sp>
    </p:spTree>
    <p:extLst>
      <p:ext uri="{BB962C8B-B14F-4D97-AF65-F5344CB8AC3E}">
        <p14:creationId xmlns:p14="http://schemas.microsoft.com/office/powerpoint/2010/main" val="53485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D7F5472-C28A-4218-BCF8-4A29D2B70E1D}" type="slidenum">
              <a:rPr lang="en-CA" smtClean="0"/>
              <a:pPr/>
              <a:t>10</a:t>
            </a:fld>
            <a:endParaRPr lang="en-CA"/>
          </a:p>
        </p:txBody>
      </p:sp>
    </p:spTree>
    <p:extLst>
      <p:ext uri="{BB962C8B-B14F-4D97-AF65-F5344CB8AC3E}">
        <p14:creationId xmlns:p14="http://schemas.microsoft.com/office/powerpoint/2010/main" val="114580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665F931-17B9-43A0-A1E1-EE34753AEB0B}" type="slidenum">
              <a:rPr lang="en-CA" smtClean="0"/>
              <a:pPr/>
              <a:t>2</a:t>
            </a:fld>
            <a:endParaRPr lang="en-CA"/>
          </a:p>
        </p:txBody>
      </p:sp>
    </p:spTree>
    <p:extLst>
      <p:ext uri="{BB962C8B-B14F-4D97-AF65-F5344CB8AC3E}">
        <p14:creationId xmlns:p14="http://schemas.microsoft.com/office/powerpoint/2010/main" val="72179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665F931-17B9-43A0-A1E1-EE34753AEB0B}" type="slidenum">
              <a:rPr lang="en-CA" smtClean="0"/>
              <a:pPr/>
              <a:t>3</a:t>
            </a:fld>
            <a:endParaRPr lang="en-CA"/>
          </a:p>
        </p:txBody>
      </p:sp>
    </p:spTree>
    <p:extLst>
      <p:ext uri="{BB962C8B-B14F-4D97-AF65-F5344CB8AC3E}">
        <p14:creationId xmlns:p14="http://schemas.microsoft.com/office/powerpoint/2010/main" val="27044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3CFA8F9-803D-4EDC-9E80-AA5F6E318AA4}" type="slidenum">
              <a:rPr lang="en-CA" smtClean="0"/>
              <a:pPr/>
              <a:t>4</a:t>
            </a:fld>
            <a:endParaRPr lang="en-CA"/>
          </a:p>
        </p:txBody>
      </p:sp>
    </p:spTree>
    <p:extLst>
      <p:ext uri="{BB962C8B-B14F-4D97-AF65-F5344CB8AC3E}">
        <p14:creationId xmlns:p14="http://schemas.microsoft.com/office/powerpoint/2010/main" val="25172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577F7-1FFB-4102-B877-F94BA6101B93}" type="slidenum">
              <a:rPr lang="en-CA">
                <a:latin typeface="Arial" charset="0"/>
                <a:cs typeface="Arial" charset="0"/>
              </a:rPr>
              <a:pPr/>
              <a:t>5</a:t>
            </a:fld>
            <a:endParaRPr lang="en-CA">
              <a:latin typeface="Arial" charset="0"/>
              <a:cs typeface="Arial" charset="0"/>
            </a:endParaRPr>
          </a:p>
        </p:txBody>
      </p:sp>
    </p:spTree>
    <p:extLst>
      <p:ext uri="{BB962C8B-B14F-4D97-AF65-F5344CB8AC3E}">
        <p14:creationId xmlns:p14="http://schemas.microsoft.com/office/powerpoint/2010/main" val="166563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3CA2DB-401B-416F-A76F-8A752509578F}" type="slidenum">
              <a:rPr lang="en-CA">
                <a:latin typeface="Arial" charset="0"/>
                <a:cs typeface="Arial" charset="0"/>
              </a:rPr>
              <a:pPr/>
              <a:t>6</a:t>
            </a:fld>
            <a:endParaRPr lang="en-CA">
              <a:latin typeface="Arial" charset="0"/>
              <a:cs typeface="Arial" charset="0"/>
            </a:endParaRPr>
          </a:p>
        </p:txBody>
      </p:sp>
    </p:spTree>
    <p:extLst>
      <p:ext uri="{BB962C8B-B14F-4D97-AF65-F5344CB8AC3E}">
        <p14:creationId xmlns:p14="http://schemas.microsoft.com/office/powerpoint/2010/main" val="224411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D7F5472-C28A-4218-BCF8-4A29D2B70E1D}" type="slidenum">
              <a:rPr lang="en-CA" smtClean="0"/>
              <a:pPr/>
              <a:t>7</a:t>
            </a:fld>
            <a:endParaRPr lang="en-CA"/>
          </a:p>
        </p:txBody>
      </p:sp>
    </p:spTree>
    <p:extLst>
      <p:ext uri="{BB962C8B-B14F-4D97-AF65-F5344CB8AC3E}">
        <p14:creationId xmlns:p14="http://schemas.microsoft.com/office/powerpoint/2010/main" val="4721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D7F5472-C28A-4218-BCF8-4A29D2B70E1D}" type="slidenum">
              <a:rPr lang="en-CA" smtClean="0"/>
              <a:pPr/>
              <a:t>8</a:t>
            </a:fld>
            <a:endParaRPr lang="en-CA"/>
          </a:p>
        </p:txBody>
      </p:sp>
    </p:spTree>
    <p:extLst>
      <p:ext uri="{BB962C8B-B14F-4D97-AF65-F5344CB8AC3E}">
        <p14:creationId xmlns:p14="http://schemas.microsoft.com/office/powerpoint/2010/main" val="4965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D7F5472-C28A-4218-BCF8-4A29D2B70E1D}" type="slidenum">
              <a:rPr lang="en-CA" smtClean="0"/>
              <a:pPr/>
              <a:t>9</a:t>
            </a:fld>
            <a:endParaRPr lang="en-CA"/>
          </a:p>
        </p:txBody>
      </p:sp>
    </p:spTree>
    <p:extLst>
      <p:ext uri="{BB962C8B-B14F-4D97-AF65-F5344CB8AC3E}">
        <p14:creationId xmlns:p14="http://schemas.microsoft.com/office/powerpoint/2010/main" val="357046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94F07EC-CACF-4964-95AC-63918AD71A8B}" type="datetimeFigureOut">
              <a:rPr lang="en-CA" smtClean="0"/>
              <a:pPr/>
              <a:t>2018-11-05</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ED6F96C-ECB2-4F52-8094-61F879D33FF3}"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4F07EC-CACF-4964-95AC-63918AD71A8B}" type="datetimeFigureOut">
              <a:rPr lang="en-CA" smtClean="0"/>
              <a:pPr/>
              <a:t>2018-11-05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D6F96C-ECB2-4F52-8094-61F879D33FF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4F07EC-CACF-4964-95AC-63918AD71A8B}" type="datetimeFigureOut">
              <a:rPr lang="en-CA" smtClean="0"/>
              <a:pPr/>
              <a:t>2018-11-05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D6F96C-ECB2-4F52-8094-61F879D33FF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94F07EC-CACF-4964-95AC-63918AD71A8B}" type="datetimeFigureOut">
              <a:rPr lang="en-CA" smtClean="0"/>
              <a:pPr/>
              <a:t>2018-11-05</a:t>
            </a:fld>
            <a:endParaRPr lang="en-CA"/>
          </a:p>
        </p:txBody>
      </p:sp>
      <p:sp>
        <p:nvSpPr>
          <p:cNvPr id="9" name="Slide Number Placeholder 8"/>
          <p:cNvSpPr>
            <a:spLocks noGrp="1"/>
          </p:cNvSpPr>
          <p:nvPr>
            <p:ph type="sldNum" sz="quarter" idx="15"/>
          </p:nvPr>
        </p:nvSpPr>
        <p:spPr/>
        <p:txBody>
          <a:bodyPr rtlCol="0"/>
          <a:lstStyle/>
          <a:p>
            <a:fld id="{6ED6F96C-ECB2-4F52-8094-61F879D33FF3}"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94F07EC-CACF-4964-95AC-63918AD71A8B}" type="datetimeFigureOut">
              <a:rPr lang="en-CA" smtClean="0"/>
              <a:pPr/>
              <a:t>2018-11-05</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ED6F96C-ECB2-4F52-8094-61F879D33FF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94F07EC-CACF-4964-95AC-63918AD71A8B}" type="datetimeFigureOut">
              <a:rPr lang="en-CA" smtClean="0"/>
              <a:pPr/>
              <a:t>2018-11-05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D6F96C-ECB2-4F52-8094-61F879D33FF3}"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94F07EC-CACF-4964-95AC-63918AD71A8B}" type="datetimeFigureOut">
              <a:rPr lang="en-CA" smtClean="0"/>
              <a:pPr/>
              <a:t>2018-11-05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ED6F96C-ECB2-4F52-8094-61F879D33FF3}"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94F07EC-CACF-4964-95AC-63918AD71A8B}" type="datetimeFigureOut">
              <a:rPr lang="en-CA" smtClean="0"/>
              <a:pPr/>
              <a:t>2018-11-05</a:t>
            </a:fld>
            <a:endParaRPr lang="en-CA"/>
          </a:p>
        </p:txBody>
      </p:sp>
      <p:sp>
        <p:nvSpPr>
          <p:cNvPr id="7" name="Slide Number Placeholder 6"/>
          <p:cNvSpPr>
            <a:spLocks noGrp="1"/>
          </p:cNvSpPr>
          <p:nvPr>
            <p:ph type="sldNum" sz="quarter" idx="11"/>
          </p:nvPr>
        </p:nvSpPr>
        <p:spPr/>
        <p:txBody>
          <a:bodyPr rtlCol="0"/>
          <a:lstStyle/>
          <a:p>
            <a:fld id="{6ED6F96C-ECB2-4F52-8094-61F879D33FF3}"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F07EC-CACF-4964-95AC-63918AD71A8B}" type="datetimeFigureOut">
              <a:rPr lang="en-CA" smtClean="0"/>
              <a:pPr/>
              <a:t>2018-11-05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ED6F96C-ECB2-4F52-8094-61F879D33FF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94F07EC-CACF-4964-95AC-63918AD71A8B}" type="datetimeFigureOut">
              <a:rPr lang="en-CA" smtClean="0"/>
              <a:pPr/>
              <a:t>2018-11-05</a:t>
            </a:fld>
            <a:endParaRPr lang="en-CA"/>
          </a:p>
        </p:txBody>
      </p:sp>
      <p:sp>
        <p:nvSpPr>
          <p:cNvPr id="22" name="Slide Number Placeholder 21"/>
          <p:cNvSpPr>
            <a:spLocks noGrp="1"/>
          </p:cNvSpPr>
          <p:nvPr>
            <p:ph type="sldNum" sz="quarter" idx="15"/>
          </p:nvPr>
        </p:nvSpPr>
        <p:spPr/>
        <p:txBody>
          <a:bodyPr rtlCol="0"/>
          <a:lstStyle/>
          <a:p>
            <a:fld id="{6ED6F96C-ECB2-4F52-8094-61F879D33FF3}"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94F07EC-CACF-4964-95AC-63918AD71A8B}" type="datetimeFigureOut">
              <a:rPr lang="en-CA" smtClean="0"/>
              <a:pPr/>
              <a:t>2018-11-05</a:t>
            </a:fld>
            <a:endParaRPr lang="en-CA"/>
          </a:p>
        </p:txBody>
      </p:sp>
      <p:sp>
        <p:nvSpPr>
          <p:cNvPr id="18" name="Slide Number Placeholder 17"/>
          <p:cNvSpPr>
            <a:spLocks noGrp="1"/>
          </p:cNvSpPr>
          <p:nvPr>
            <p:ph type="sldNum" sz="quarter" idx="11"/>
          </p:nvPr>
        </p:nvSpPr>
        <p:spPr/>
        <p:txBody>
          <a:bodyPr rtlCol="0"/>
          <a:lstStyle/>
          <a:p>
            <a:fld id="{6ED6F96C-ECB2-4F52-8094-61F879D33FF3}"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94F07EC-CACF-4964-95AC-63918AD71A8B}" type="datetimeFigureOut">
              <a:rPr lang="en-CA" smtClean="0"/>
              <a:pPr/>
              <a:t>2018-11-05</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ED6F96C-ECB2-4F52-8094-61F879D33FF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nbjhpcZ9_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youtu.be/3nbjhpcZ9_g"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youtu.be/OWcpklDPCqI" TargetMode="External"/><Relationship Id="rId10" Type="http://schemas.openxmlformats.org/officeDocument/2006/relationships/image" Target="../media/image6.png"/><Relationship Id="rId4" Type="http://schemas.openxmlformats.org/officeDocument/2006/relationships/hyperlink" Target="https://youtu.be/PkkV1vLHUvQ"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1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9.wmf"/><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oleObject" Target="../embeddings/oleObject3.bin"/><Relationship Id="rId5" Type="http://schemas.openxmlformats.org/officeDocument/2006/relationships/image" Target="../media/image14.png"/><Relationship Id="rId1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13.jpeg"/><Relationship Id="rId9" Type="http://schemas.openxmlformats.org/officeDocument/2006/relationships/oleObject" Target="../embeddings/oleObject2.bin"/><Relationship Id="rId1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0.wmf"/><Relationship Id="rId3" Type="http://schemas.openxmlformats.org/officeDocument/2006/relationships/notesSlide" Target="../notesSlides/notesSlide5.xml"/><Relationship Id="rId7" Type="http://schemas.openxmlformats.org/officeDocument/2006/relationships/image" Target="../media/image17.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5.wmf"/><Relationship Id="rId3" Type="http://schemas.openxmlformats.org/officeDocument/2006/relationships/notesSlide" Target="../notesSlides/notesSlide6.xml"/><Relationship Id="rId7" Type="http://schemas.openxmlformats.org/officeDocument/2006/relationships/image" Target="../media/image22.w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3.w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1.wmf"/><Relationship Id="rId18" Type="http://schemas.openxmlformats.org/officeDocument/2006/relationships/oleObject" Target="../embeddings/oleObject25.bin"/><Relationship Id="rId26" Type="http://schemas.openxmlformats.org/officeDocument/2006/relationships/image" Target="../media/image37.wmf"/><Relationship Id="rId3" Type="http://schemas.openxmlformats.org/officeDocument/2006/relationships/notesSlide" Target="../notesSlides/notesSlide7.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22.bin"/><Relationship Id="rId17" Type="http://schemas.openxmlformats.org/officeDocument/2006/relationships/image" Target="../media/image33.wmf"/><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29"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0.wmf"/><Relationship Id="rId24" Type="http://schemas.openxmlformats.org/officeDocument/2006/relationships/image" Target="../media/image36.wmf"/><Relationship Id="rId32" Type="http://schemas.openxmlformats.org/officeDocument/2006/relationships/image" Target="../media/image40.wmf"/><Relationship Id="rId5" Type="http://schemas.openxmlformats.org/officeDocument/2006/relationships/image" Target="../media/image27.wmf"/><Relationship Id="rId15" Type="http://schemas.openxmlformats.org/officeDocument/2006/relationships/image" Target="../media/image32.wmf"/><Relationship Id="rId23" Type="http://schemas.openxmlformats.org/officeDocument/2006/relationships/oleObject" Target="../embeddings/oleObject28.bin"/><Relationship Id="rId28" Type="http://schemas.openxmlformats.org/officeDocument/2006/relationships/image" Target="../media/image38.wmf"/><Relationship Id="rId10" Type="http://schemas.openxmlformats.org/officeDocument/2006/relationships/oleObject" Target="../embeddings/oleObject21.bin"/><Relationship Id="rId19" Type="http://schemas.openxmlformats.org/officeDocument/2006/relationships/image" Target="../media/image34.wmf"/><Relationship Id="rId31" Type="http://schemas.openxmlformats.org/officeDocument/2006/relationships/oleObject" Target="../embeddings/oleObject32.bin"/><Relationship Id="rId4" Type="http://schemas.openxmlformats.org/officeDocument/2006/relationships/oleObject" Target="../embeddings/oleObject18.bin"/><Relationship Id="rId9" Type="http://schemas.openxmlformats.org/officeDocument/2006/relationships/image" Target="../media/image29.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oleObject" Target="../embeddings/oleObject30.bin"/><Relationship Id="rId30" Type="http://schemas.openxmlformats.org/officeDocument/2006/relationships/image" Target="../media/image3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8.wmf"/><Relationship Id="rId18" Type="http://schemas.openxmlformats.org/officeDocument/2006/relationships/oleObject" Target="../embeddings/oleObject40.bin"/><Relationship Id="rId26" Type="http://schemas.openxmlformats.org/officeDocument/2006/relationships/image" Target="../media/image43.wmf"/><Relationship Id="rId3" Type="http://schemas.openxmlformats.org/officeDocument/2006/relationships/notesSlide" Target="../notesSlides/notesSlide8.xml"/><Relationship Id="rId21" Type="http://schemas.openxmlformats.org/officeDocument/2006/relationships/oleObject" Target="../embeddings/oleObject43.bin"/><Relationship Id="rId7" Type="http://schemas.openxmlformats.org/officeDocument/2006/relationships/image" Target="../media/image28.wmf"/><Relationship Id="rId12" Type="http://schemas.openxmlformats.org/officeDocument/2006/relationships/oleObject" Target="../embeddings/oleObject37.bin"/><Relationship Id="rId17" Type="http://schemas.openxmlformats.org/officeDocument/2006/relationships/image" Target="../media/image42.wmf"/><Relationship Id="rId25"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oleObject" Target="../embeddings/oleObject39.bin"/><Relationship Id="rId20" Type="http://schemas.openxmlformats.org/officeDocument/2006/relationships/oleObject" Target="../embeddings/oleObject42.bin"/><Relationship Id="rId1" Type="http://schemas.openxmlformats.org/officeDocument/2006/relationships/vmlDrawing" Target="../drawings/vmlDrawing5.vml"/><Relationship Id="rId6" Type="http://schemas.openxmlformats.org/officeDocument/2006/relationships/oleObject" Target="../embeddings/oleObject34.bin"/><Relationship Id="rId11" Type="http://schemas.openxmlformats.org/officeDocument/2006/relationships/image" Target="../media/image30.wmf"/><Relationship Id="rId24" Type="http://schemas.openxmlformats.org/officeDocument/2006/relationships/image" Target="../media/image39.wmf"/><Relationship Id="rId5" Type="http://schemas.openxmlformats.org/officeDocument/2006/relationships/image" Target="../media/image27.wmf"/><Relationship Id="rId15" Type="http://schemas.openxmlformats.org/officeDocument/2006/relationships/image" Target="../media/image41.wmf"/><Relationship Id="rId23" Type="http://schemas.openxmlformats.org/officeDocument/2006/relationships/oleObject" Target="../embeddings/oleObject44.bin"/><Relationship Id="rId28" Type="http://schemas.openxmlformats.org/officeDocument/2006/relationships/image" Target="../media/image44.wmf"/><Relationship Id="rId10" Type="http://schemas.openxmlformats.org/officeDocument/2006/relationships/oleObject" Target="../embeddings/oleObject36.bin"/><Relationship Id="rId19" Type="http://schemas.openxmlformats.org/officeDocument/2006/relationships/oleObject" Target="../embeddings/oleObject41.bin"/><Relationship Id="rId4" Type="http://schemas.openxmlformats.org/officeDocument/2006/relationships/oleObject" Target="../embeddings/oleObject33.bin"/><Relationship Id="rId9" Type="http://schemas.openxmlformats.org/officeDocument/2006/relationships/image" Target="../media/image29.wmf"/><Relationship Id="rId14" Type="http://schemas.openxmlformats.org/officeDocument/2006/relationships/oleObject" Target="../embeddings/oleObject38.bin"/><Relationship Id="rId22" Type="http://schemas.openxmlformats.org/officeDocument/2006/relationships/image" Target="../media/image31.wmf"/><Relationship Id="rId27"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49.wmf"/><Relationship Id="rId18" Type="http://schemas.openxmlformats.org/officeDocument/2006/relationships/oleObject" Target="../embeddings/oleObject54.bin"/><Relationship Id="rId26" Type="http://schemas.openxmlformats.org/officeDocument/2006/relationships/oleObject" Target="../embeddings/oleObject58.bin"/><Relationship Id="rId3" Type="http://schemas.openxmlformats.org/officeDocument/2006/relationships/notesSlide" Target="../notesSlides/notesSlide9.xml"/><Relationship Id="rId21" Type="http://schemas.openxmlformats.org/officeDocument/2006/relationships/image" Target="../media/image53.wmf"/><Relationship Id="rId7" Type="http://schemas.openxmlformats.org/officeDocument/2006/relationships/image" Target="../media/image46.wmf"/><Relationship Id="rId12" Type="http://schemas.openxmlformats.org/officeDocument/2006/relationships/oleObject" Target="../embeddings/oleObject51.bin"/><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image" Target="../media/image48.wmf"/><Relationship Id="rId24" Type="http://schemas.openxmlformats.org/officeDocument/2006/relationships/oleObject" Target="../embeddings/oleObject57.bin"/><Relationship Id="rId5" Type="http://schemas.openxmlformats.org/officeDocument/2006/relationships/image" Target="../media/image45.wmf"/><Relationship Id="rId15" Type="http://schemas.openxmlformats.org/officeDocument/2006/relationships/image" Target="../media/image50.wmf"/><Relationship Id="rId23" Type="http://schemas.openxmlformats.org/officeDocument/2006/relationships/image" Target="../media/image54.wmf"/><Relationship Id="rId10" Type="http://schemas.openxmlformats.org/officeDocument/2006/relationships/oleObject" Target="../embeddings/oleObject50.bin"/><Relationship Id="rId19" Type="http://schemas.openxmlformats.org/officeDocument/2006/relationships/image" Target="../media/image52.wmf"/><Relationship Id="rId4" Type="http://schemas.openxmlformats.org/officeDocument/2006/relationships/oleObject" Target="../embeddings/oleObject47.bin"/><Relationship Id="rId9" Type="http://schemas.openxmlformats.org/officeDocument/2006/relationships/image" Target="../media/image47.wmf"/><Relationship Id="rId14" Type="http://schemas.openxmlformats.org/officeDocument/2006/relationships/oleObject" Target="../embeddings/oleObject52.bin"/><Relationship Id="rId22" Type="http://schemas.openxmlformats.org/officeDocument/2006/relationships/oleObject" Target="../embeddings/oleObject56.bin"/><Relationship Id="rId27"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Section 4.2 What are Rates?</a:t>
            </a:r>
            <a:br>
              <a:rPr lang="en-CA" dirty="0"/>
            </a:br>
            <a:r>
              <a:rPr lang="en-CA" dirty="0"/>
              <a:t>Unit rates </a:t>
            </a:r>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4E40E067-36A5-44C4-8B17-7C785AA735AD}"/>
              </a:ext>
            </a:extLst>
          </p:cNvPr>
          <p:cNvSpPr/>
          <p:nvPr/>
        </p:nvSpPr>
        <p:spPr>
          <a:xfrm>
            <a:off x="156490" y="6256048"/>
            <a:ext cx="3272050" cy="369332"/>
          </a:xfrm>
          <a:prstGeom prst="rect">
            <a:avLst/>
          </a:prstGeom>
        </p:spPr>
        <p:txBody>
          <a:bodyPr wrap="none">
            <a:spAutoFit/>
          </a:bodyPr>
          <a:lstStyle/>
          <a:p>
            <a:r>
              <a:rPr lang="en-CA" dirty="0"/>
              <a:t>https://youtu.be/3nbjhpcZ9_g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r>
              <a:rPr lang="en-CA" dirty="0"/>
              <a:t>I) What are Rates:</a:t>
            </a:r>
          </a:p>
        </p:txBody>
      </p:sp>
      <p:sp>
        <p:nvSpPr>
          <p:cNvPr id="3" name="Content Placeholder 2"/>
          <p:cNvSpPr>
            <a:spLocks noGrp="1"/>
          </p:cNvSpPr>
          <p:nvPr>
            <p:ph sz="quarter" idx="1"/>
          </p:nvPr>
        </p:nvSpPr>
        <p:spPr>
          <a:xfrm>
            <a:off x="214282" y="1000108"/>
            <a:ext cx="8501122" cy="5500726"/>
          </a:xfrm>
        </p:spPr>
        <p:txBody>
          <a:bodyPr>
            <a:normAutofit lnSpcReduction="10000"/>
          </a:bodyPr>
          <a:lstStyle/>
          <a:p>
            <a:r>
              <a:rPr lang="en-CA" dirty="0"/>
              <a:t>A comparison of two quantities measured in “different” units</a:t>
            </a:r>
          </a:p>
          <a:p>
            <a:r>
              <a:rPr lang="en-CA" dirty="0" err="1"/>
              <a:t>Ie</a:t>
            </a:r>
            <a:r>
              <a:rPr lang="en-CA" dirty="0"/>
              <a:t>: Speed: meters per second,  km/hour,  miles/hour</a:t>
            </a:r>
          </a:p>
          <a:p>
            <a:pPr lvl="1"/>
            <a:r>
              <a:rPr lang="en-CA" dirty="0">
                <a:hlinkClick r:id="rId3"/>
              </a:rPr>
              <a:t>Fastest man on earth</a:t>
            </a:r>
            <a:r>
              <a:rPr lang="en-CA" dirty="0"/>
              <a:t>  29km/hr</a:t>
            </a:r>
          </a:p>
          <a:p>
            <a:pPr lvl="1"/>
            <a:r>
              <a:rPr lang="en-CA" dirty="0">
                <a:hlinkClick r:id="rId4"/>
              </a:rPr>
              <a:t>Fastest car in the world </a:t>
            </a:r>
            <a:r>
              <a:rPr lang="en-CA" dirty="0"/>
              <a:t> </a:t>
            </a:r>
            <a:r>
              <a:rPr lang="en-CA" dirty="0">
                <a:hlinkClick r:id="rId5"/>
              </a:rPr>
              <a:t>v2</a:t>
            </a:r>
            <a:r>
              <a:rPr lang="en-CA" dirty="0"/>
              <a:t> 457km/hr</a:t>
            </a:r>
          </a:p>
          <a:p>
            <a:pPr lvl="1"/>
            <a:r>
              <a:rPr lang="en-CA" dirty="0"/>
              <a:t>Speed of a bullet 2000km/hr</a:t>
            </a:r>
          </a:p>
          <a:p>
            <a:pPr lvl="1"/>
            <a:r>
              <a:rPr lang="en-CA" dirty="0"/>
              <a:t>Speed of light 300,000km/s</a:t>
            </a:r>
          </a:p>
          <a:p>
            <a:pPr lvl="1">
              <a:buNone/>
            </a:pPr>
            <a:endParaRPr lang="en-CA" sz="1200" dirty="0"/>
          </a:p>
          <a:p>
            <a:r>
              <a:rPr lang="en-CA" dirty="0"/>
              <a:t>Wages and Salaries</a:t>
            </a:r>
          </a:p>
          <a:p>
            <a:pPr lvl="1"/>
            <a:r>
              <a:rPr lang="en-CA" dirty="0" err="1"/>
              <a:t>MacDonalds</a:t>
            </a:r>
            <a:r>
              <a:rPr lang="en-CA" dirty="0"/>
              <a:t>: $8.25/hr</a:t>
            </a:r>
          </a:p>
          <a:p>
            <a:pPr lvl="1"/>
            <a:r>
              <a:rPr lang="en-CA" dirty="0"/>
              <a:t>Accountant (CGA): $50/hr</a:t>
            </a:r>
          </a:p>
          <a:p>
            <a:pPr lvl="1"/>
            <a:r>
              <a:rPr lang="en-CA" dirty="0"/>
              <a:t>Doctor: $200/hr</a:t>
            </a:r>
          </a:p>
          <a:p>
            <a:r>
              <a:rPr lang="en-CA" dirty="0"/>
              <a:t>Cost</a:t>
            </a:r>
          </a:p>
          <a:p>
            <a:pPr lvl="1"/>
            <a:r>
              <a:rPr lang="en-CA" dirty="0"/>
              <a:t>Groceries</a:t>
            </a:r>
          </a:p>
          <a:p>
            <a:pPr lvl="1"/>
            <a:r>
              <a:rPr lang="en-CA" dirty="0"/>
              <a:t>Corn: 3 corn/$1</a:t>
            </a:r>
          </a:p>
          <a:p>
            <a:endParaRPr lang="en-CA" dirty="0"/>
          </a:p>
        </p:txBody>
      </p:sp>
      <p:pic>
        <p:nvPicPr>
          <p:cNvPr id="5" name="Picture 4" descr="speed.jpg"/>
          <p:cNvPicPr>
            <a:picLocks noChangeAspect="1"/>
          </p:cNvPicPr>
          <p:nvPr/>
        </p:nvPicPr>
        <p:blipFill>
          <a:blip r:embed="rId6" cstate="print"/>
          <a:stretch>
            <a:fillRect/>
          </a:stretch>
        </p:blipFill>
        <p:spPr>
          <a:xfrm>
            <a:off x="6610349" y="2377440"/>
            <a:ext cx="2066585" cy="2057400"/>
          </a:xfrm>
          <a:prstGeom prst="rect">
            <a:avLst/>
          </a:prstGeom>
        </p:spPr>
      </p:pic>
      <p:pic>
        <p:nvPicPr>
          <p:cNvPr id="6" name="Picture 5" descr="rate.jpg"/>
          <p:cNvPicPr>
            <a:picLocks noChangeAspect="1"/>
          </p:cNvPicPr>
          <p:nvPr/>
        </p:nvPicPr>
        <p:blipFill>
          <a:blip r:embed="rId7" cstate="print"/>
          <a:stretch>
            <a:fillRect/>
          </a:stretch>
        </p:blipFill>
        <p:spPr>
          <a:xfrm>
            <a:off x="5033009" y="3977640"/>
            <a:ext cx="3681439" cy="2449830"/>
          </a:xfrm>
          <a:prstGeom prst="rect">
            <a:avLst/>
          </a:prstGeom>
        </p:spPr>
      </p:pic>
      <p:pic>
        <p:nvPicPr>
          <p:cNvPr id="2050" name="Picture 2"/>
          <p:cNvPicPr>
            <a:picLocks noChangeAspect="1" noChangeArrowheads="1"/>
          </p:cNvPicPr>
          <p:nvPr/>
        </p:nvPicPr>
        <p:blipFill>
          <a:blip r:embed="rId8" cstate="print"/>
          <a:srcRect/>
          <a:stretch>
            <a:fillRect/>
          </a:stretch>
        </p:blipFill>
        <p:spPr bwMode="auto">
          <a:xfrm>
            <a:off x="314324" y="3642360"/>
            <a:ext cx="2531255" cy="2961323"/>
          </a:xfrm>
          <a:prstGeom prst="rect">
            <a:avLst/>
          </a:prstGeom>
          <a:noFill/>
          <a:ln w="9525">
            <a:noFill/>
            <a:miter lim="800000"/>
            <a:headEnd/>
            <a:tailEnd/>
          </a:ln>
        </p:spPr>
      </p:pic>
      <p:pic>
        <p:nvPicPr>
          <p:cNvPr id="2051" name="Picture 3"/>
          <p:cNvPicPr>
            <a:picLocks noChangeAspect="1" noChangeArrowheads="1"/>
          </p:cNvPicPr>
          <p:nvPr/>
        </p:nvPicPr>
        <p:blipFill>
          <a:blip r:embed="rId9" cstate="print"/>
          <a:srcRect/>
          <a:stretch>
            <a:fillRect/>
          </a:stretch>
        </p:blipFill>
        <p:spPr bwMode="auto">
          <a:xfrm>
            <a:off x="3402330" y="4252359"/>
            <a:ext cx="4507230" cy="2341800"/>
          </a:xfrm>
          <a:prstGeom prst="rect">
            <a:avLst/>
          </a:prstGeom>
          <a:noFill/>
          <a:ln w="9525">
            <a:noFill/>
            <a:miter lim="800000"/>
            <a:headEnd/>
            <a:tailEnd/>
          </a:ln>
        </p:spPr>
      </p:pic>
      <p:pic>
        <p:nvPicPr>
          <p:cNvPr id="4" name="Picture 3">
            <a:extLst>
              <a:ext uri="{FF2B5EF4-FFF2-40B4-BE49-F238E27FC236}">
                <a16:creationId xmlns:a16="http://schemas.microsoft.com/office/drawing/2014/main" id="{64A63D23-BE87-46B0-BEBE-B9B54AA0BF89}"/>
              </a:ext>
            </a:extLst>
          </p:cNvPr>
          <p:cNvPicPr>
            <a:picLocks noChangeAspect="1"/>
          </p:cNvPicPr>
          <p:nvPr/>
        </p:nvPicPr>
        <p:blipFill>
          <a:blip r:embed="rId10"/>
          <a:stretch>
            <a:fillRect/>
          </a:stretch>
        </p:blipFill>
        <p:spPr>
          <a:xfrm>
            <a:off x="314324" y="4138388"/>
            <a:ext cx="8287657" cy="2455771"/>
          </a:xfrm>
          <a:prstGeom prst="rect">
            <a:avLst/>
          </a:prstGeom>
        </p:spPr>
      </p:pic>
    </p:spTree>
    <p:extLst>
      <p:ext uri="{BB962C8B-B14F-4D97-AF65-F5344CB8AC3E}">
        <p14:creationId xmlns:p14="http://schemas.microsoft.com/office/powerpoint/2010/main" val="183303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2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linds(horizontal)">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linds(horizontal)">
                                      <p:cBhvr>
                                        <p:cTn id="48" dur="500"/>
                                        <p:tgtEl>
                                          <p:spTgt spid="3">
                                            <p:txEl>
                                              <p:pRg st="5" end="5"/>
                                            </p:txEl>
                                          </p:spTgt>
                                        </p:tgtEl>
                                      </p:cBhvr>
                                    </p:animEffect>
                                  </p:childTnLst>
                                </p:cTn>
                              </p:par>
                              <p:par>
                                <p:cTn id="49" presetID="10" presetClass="exit" presetSubtype="0" fill="hold" nodeType="withEffect">
                                  <p:stCondLst>
                                    <p:cond delay="0"/>
                                  </p:stCondLst>
                                  <p:childTnLst>
                                    <p:animEffect transition="out" filter="fade">
                                      <p:cBhvr>
                                        <p:cTn id="50" dur="2000"/>
                                        <p:tgtEl>
                                          <p:spTgt spid="2050"/>
                                        </p:tgtEl>
                                      </p:cBhvr>
                                    </p:animEffect>
                                    <p:set>
                                      <p:cBhvr>
                                        <p:cTn id="51" dur="1" fill="hold">
                                          <p:stCondLst>
                                            <p:cond delay="1999"/>
                                          </p:stCondLst>
                                        </p:cTn>
                                        <p:tgtEl>
                                          <p:spTgt spid="205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2051"/>
                                        </p:tgtEl>
                                      </p:cBhvr>
                                    </p:animEffect>
                                    <p:set>
                                      <p:cBhvr>
                                        <p:cTn id="54" dur="1" fill="hold">
                                          <p:stCondLst>
                                            <p:cond delay="1999"/>
                                          </p:stCondLst>
                                        </p:cTn>
                                        <p:tgtEl>
                                          <p:spTgt spid="205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linds(horizontal)">
                                      <p:cBhvr>
                                        <p:cTn id="59" dur="5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blinds(horizontal)">
                                      <p:cBhvr>
                                        <p:cTn id="64" dur="5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blinds(horizontal)">
                                      <p:cBhvr>
                                        <p:cTn id="69" dur="5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blinds(horizontal)">
                                      <p:cBhvr>
                                        <p:cTn id="74" dur="500"/>
                                        <p:tgtEl>
                                          <p:spTgt spid="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blinds(horizontal)">
                                      <p:cBhvr>
                                        <p:cTn id="79" dur="500"/>
                                        <p:tgtEl>
                                          <p:spTgt spid="3">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blinds(horizontal)">
                                      <p:cBhvr>
                                        <p:cTn id="84" dur="500"/>
                                        <p:tgtEl>
                                          <p:spTgt spid="3">
                                            <p:txEl>
                                              <p:pRg st="12" end="12"/>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blinds(horizontal)">
                                      <p:cBhvr>
                                        <p:cTn id="87" dur="500"/>
                                        <p:tgtEl>
                                          <p:spTgt spid="6"/>
                                        </p:tgtEl>
                                      </p:cBhvr>
                                    </p:animEffect>
                                  </p:childTnLst>
                                </p:cTn>
                              </p:par>
                              <p:par>
                                <p:cTn id="88" presetID="10" presetClass="exit" presetSubtype="0" fill="hold" nodeType="withEffect">
                                  <p:stCondLst>
                                    <p:cond delay="0"/>
                                  </p:stCondLst>
                                  <p:childTnLst>
                                    <p:animEffect transition="out" filter="fade">
                                      <p:cBhvr>
                                        <p:cTn id="89" dur="2000"/>
                                        <p:tgtEl>
                                          <p:spTgt spid="5"/>
                                        </p:tgtEl>
                                      </p:cBhvr>
                                    </p:animEffect>
                                    <p:set>
                                      <p:cBhvr>
                                        <p:cTn id="90" dur="1" fill="hold">
                                          <p:stCondLst>
                                            <p:cond delay="1999"/>
                                          </p:stCondLst>
                                        </p:cTn>
                                        <p:tgtEl>
                                          <p:spTgt spid="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Effect transition="in" filter="blinds(horizontal)">
                                      <p:cBhvr>
                                        <p:cTn id="9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CA" dirty="0"/>
              <a:t>II) Unit Rates</a:t>
            </a:r>
          </a:p>
        </p:txBody>
      </p:sp>
      <p:sp>
        <p:nvSpPr>
          <p:cNvPr id="3" name="Content Placeholder 2"/>
          <p:cNvSpPr>
            <a:spLocks noGrp="1"/>
          </p:cNvSpPr>
          <p:nvPr>
            <p:ph sz="quarter" idx="1"/>
          </p:nvPr>
        </p:nvSpPr>
        <p:spPr>
          <a:xfrm>
            <a:off x="285720" y="928670"/>
            <a:ext cx="8429684" cy="2165050"/>
          </a:xfrm>
        </p:spPr>
        <p:txBody>
          <a:bodyPr>
            <a:normAutofit/>
          </a:bodyPr>
          <a:lstStyle/>
          <a:p>
            <a:r>
              <a:rPr lang="en-CA" dirty="0"/>
              <a:t>When finding unit rates, the second quantity has a unit of “one”</a:t>
            </a:r>
          </a:p>
          <a:p>
            <a:r>
              <a:rPr lang="en-CA" dirty="0"/>
              <a:t>Useful for comparing prices and rates</a:t>
            </a:r>
          </a:p>
          <a:p>
            <a:r>
              <a:rPr lang="en-CA" dirty="0"/>
              <a:t>Divide both values by the number in the denominator</a:t>
            </a:r>
          </a:p>
          <a:p>
            <a:endParaRPr lang="en-CA" dirty="0"/>
          </a:p>
          <a:p>
            <a:pPr>
              <a:buNone/>
            </a:pPr>
            <a:endParaRPr lang="en-CA" dirty="0"/>
          </a:p>
        </p:txBody>
      </p:sp>
      <p:sp>
        <p:nvSpPr>
          <p:cNvPr id="4" name="Content Placeholder 2"/>
          <p:cNvSpPr txBox="1">
            <a:spLocks/>
          </p:cNvSpPr>
          <p:nvPr/>
        </p:nvSpPr>
        <p:spPr>
          <a:xfrm>
            <a:off x="1037250" y="3054662"/>
            <a:ext cx="1357322" cy="54291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CA" sz="2400" b="0" i="0" u="sng" strike="noStrike" kern="1200" cap="none" spc="0" normalizeH="0" baseline="0" noProof="0" dirty="0">
                <a:ln>
                  <a:noFill/>
                </a:ln>
                <a:solidFill>
                  <a:schemeClr val="tx1"/>
                </a:solidFill>
                <a:effectLst/>
                <a:uLnTx/>
                <a:uFillTx/>
                <a:latin typeface="+mn-lt"/>
                <a:ea typeface="+mn-ea"/>
                <a:cs typeface="+mn-cs"/>
              </a:rPr>
              <a:t>RATE:</a:t>
            </a:r>
          </a:p>
        </p:txBody>
      </p:sp>
      <p:sp>
        <p:nvSpPr>
          <p:cNvPr id="5" name="Content Placeholder 2"/>
          <p:cNvSpPr txBox="1">
            <a:spLocks/>
          </p:cNvSpPr>
          <p:nvPr/>
        </p:nvSpPr>
        <p:spPr>
          <a:xfrm>
            <a:off x="4000496" y="3011812"/>
            <a:ext cx="4714908" cy="54291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CA" sz="2400" b="0" i="0" u="sng" strike="noStrike" kern="1200" cap="none" spc="0" normalizeH="0" baseline="0" noProof="0" dirty="0">
                <a:ln>
                  <a:noFill/>
                </a:ln>
                <a:solidFill>
                  <a:schemeClr val="tx1"/>
                </a:solidFill>
                <a:effectLst/>
                <a:uLnTx/>
                <a:uFillTx/>
                <a:latin typeface="+mn-lt"/>
                <a:ea typeface="+mn-ea"/>
                <a:cs typeface="+mn-cs"/>
              </a:rPr>
              <a:t>Conversion</a:t>
            </a:r>
            <a:r>
              <a:rPr kumimoji="0" lang="en-CA" sz="2400" b="0" i="0" u="sng" strike="noStrike" kern="1200" cap="none" spc="0" normalizeH="0" noProof="0" dirty="0">
                <a:ln>
                  <a:noFill/>
                </a:ln>
                <a:solidFill>
                  <a:schemeClr val="tx1"/>
                </a:solidFill>
                <a:effectLst/>
                <a:uLnTx/>
                <a:uFillTx/>
                <a:latin typeface="+mn-lt"/>
                <a:ea typeface="+mn-ea"/>
                <a:cs typeface="+mn-cs"/>
              </a:rPr>
              <a:t> </a:t>
            </a:r>
            <a:r>
              <a:rPr kumimoji="0" lang="en-CA" sz="2400" b="0" i="0" u="sng" strike="noStrike" kern="1200" cap="none" spc="0" normalizeH="0" baseline="0" noProof="0" dirty="0">
                <a:ln>
                  <a:noFill/>
                </a:ln>
                <a:solidFill>
                  <a:schemeClr val="tx1"/>
                </a:solidFill>
                <a:effectLst/>
                <a:uLnTx/>
                <a:uFillTx/>
                <a:latin typeface="+mn-lt"/>
                <a:ea typeface="+mn-ea"/>
                <a:cs typeface="+mn-cs"/>
              </a:rPr>
              <a:t>RATE (Unit Rate)</a:t>
            </a:r>
          </a:p>
        </p:txBody>
      </p:sp>
      <p:sp>
        <p:nvSpPr>
          <p:cNvPr id="6" name="Content Placeholder 2"/>
          <p:cNvSpPr txBox="1">
            <a:spLocks/>
          </p:cNvSpPr>
          <p:nvPr/>
        </p:nvSpPr>
        <p:spPr>
          <a:xfrm>
            <a:off x="394308" y="3797630"/>
            <a:ext cx="2143140"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$1.00 / 3 corn</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79994" y="4726324"/>
            <a:ext cx="2857520"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200m / 20seconds</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179994" y="5697868"/>
            <a:ext cx="2857520" cy="785818"/>
          </a:xfrm>
          <a:prstGeom prst="rect">
            <a:avLst/>
          </a:prstGeom>
        </p:spPr>
        <p:txBody>
          <a:bodyPr vert="horz">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25 clicks in 30 seconds</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5072066" y="3797630"/>
            <a:ext cx="2143140"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$0.33 / 1 corn</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072066" y="4726324"/>
            <a:ext cx="2714644"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10m / 1 second</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645346" y="5655018"/>
            <a:ext cx="3462334"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t>0.8333 clicks / 1 second</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3048000" y="3718560"/>
            <a:ext cx="1446230" cy="738664"/>
          </a:xfrm>
          <a:prstGeom prst="rect">
            <a:avLst/>
          </a:prstGeom>
          <a:noFill/>
        </p:spPr>
        <p:txBody>
          <a:bodyPr wrap="none" rtlCol="0">
            <a:spAutoFit/>
          </a:bodyPr>
          <a:lstStyle/>
          <a:p>
            <a:pPr algn="ctr"/>
            <a:r>
              <a:rPr lang="en-CA" sz="2100" dirty="0">
                <a:solidFill>
                  <a:srgbClr val="FF0000"/>
                </a:solidFill>
              </a:rPr>
              <a:t>Divide $1 </a:t>
            </a:r>
            <a:br>
              <a:rPr lang="en-CA" sz="2100" dirty="0">
                <a:solidFill>
                  <a:srgbClr val="FF0000"/>
                </a:solidFill>
              </a:rPr>
            </a:br>
            <a:r>
              <a:rPr lang="en-CA" sz="2100" dirty="0">
                <a:solidFill>
                  <a:srgbClr val="FF0000"/>
                </a:solidFill>
              </a:rPr>
              <a:t>by 3</a:t>
            </a:r>
          </a:p>
        </p:txBody>
      </p:sp>
      <p:sp>
        <p:nvSpPr>
          <p:cNvPr id="13" name="TextBox 12"/>
          <p:cNvSpPr txBox="1"/>
          <p:nvPr/>
        </p:nvSpPr>
        <p:spPr>
          <a:xfrm>
            <a:off x="2991198" y="4754880"/>
            <a:ext cx="1834156" cy="738664"/>
          </a:xfrm>
          <a:prstGeom prst="rect">
            <a:avLst/>
          </a:prstGeom>
          <a:noFill/>
        </p:spPr>
        <p:txBody>
          <a:bodyPr wrap="none" rtlCol="0">
            <a:spAutoFit/>
          </a:bodyPr>
          <a:lstStyle/>
          <a:p>
            <a:pPr algn="ctr"/>
            <a:r>
              <a:rPr lang="en-CA" sz="2100" dirty="0">
                <a:solidFill>
                  <a:srgbClr val="FF0000"/>
                </a:solidFill>
              </a:rPr>
              <a:t>Divide 200m </a:t>
            </a:r>
            <a:br>
              <a:rPr lang="en-CA" sz="2100" dirty="0">
                <a:solidFill>
                  <a:srgbClr val="FF0000"/>
                </a:solidFill>
              </a:rPr>
            </a:br>
            <a:r>
              <a:rPr lang="en-CA" sz="2100" dirty="0">
                <a:solidFill>
                  <a:srgbClr val="FF0000"/>
                </a:solidFill>
              </a:rPr>
              <a:t>by 20</a:t>
            </a:r>
          </a:p>
        </p:txBody>
      </p:sp>
      <p:sp>
        <p:nvSpPr>
          <p:cNvPr id="14" name="TextBox 13"/>
          <p:cNvSpPr txBox="1"/>
          <p:nvPr/>
        </p:nvSpPr>
        <p:spPr>
          <a:xfrm>
            <a:off x="2959057" y="5715000"/>
            <a:ext cx="1685077" cy="738664"/>
          </a:xfrm>
          <a:prstGeom prst="rect">
            <a:avLst/>
          </a:prstGeom>
          <a:noFill/>
        </p:spPr>
        <p:txBody>
          <a:bodyPr wrap="none" rtlCol="0">
            <a:spAutoFit/>
          </a:bodyPr>
          <a:lstStyle/>
          <a:p>
            <a:pPr algn="ctr"/>
            <a:r>
              <a:rPr lang="en-CA" sz="2100" dirty="0">
                <a:solidFill>
                  <a:srgbClr val="FF0000"/>
                </a:solidFill>
              </a:rPr>
              <a:t>Divide 25m </a:t>
            </a:r>
            <a:br>
              <a:rPr lang="en-CA" sz="2100" dirty="0">
                <a:solidFill>
                  <a:srgbClr val="FF0000"/>
                </a:solidFill>
              </a:rPr>
            </a:br>
            <a:r>
              <a:rPr lang="en-CA" sz="2100" dirty="0">
                <a:solidFill>
                  <a:srgbClr val="FF0000"/>
                </a:solidFill>
              </a:rPr>
              <a:t>by 30</a:t>
            </a:r>
          </a:p>
        </p:txBody>
      </p:sp>
    </p:spTree>
    <p:extLst>
      <p:ext uri="{BB962C8B-B14F-4D97-AF65-F5344CB8AC3E}">
        <p14:creationId xmlns:p14="http://schemas.microsoft.com/office/powerpoint/2010/main" val="37591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linds(horizontal)">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60" y="-45402"/>
            <a:ext cx="8429684" cy="1904682"/>
          </a:xfrm>
        </p:spPr>
        <p:txBody>
          <a:bodyPr>
            <a:noAutofit/>
          </a:bodyPr>
          <a:lstStyle/>
          <a:p>
            <a:r>
              <a:rPr lang="en-CA" sz="2500" dirty="0"/>
              <a:t>Ex: Tom went to Costco, Safeway, and Superstore to buy milk.  He got the following prices for each product.  What is the unit rate for each one?  Which one should he buy? </a:t>
            </a:r>
          </a:p>
        </p:txBody>
      </p:sp>
      <p:pic>
        <p:nvPicPr>
          <p:cNvPr id="5" name="Picture 4" descr="dairyland_milk-720763.jpg"/>
          <p:cNvPicPr>
            <a:picLocks noChangeAspect="1"/>
          </p:cNvPicPr>
          <p:nvPr/>
        </p:nvPicPr>
        <p:blipFill>
          <a:blip r:embed="rId4" cstate="print"/>
          <a:stretch>
            <a:fillRect/>
          </a:stretch>
        </p:blipFill>
        <p:spPr>
          <a:xfrm>
            <a:off x="683568" y="2113816"/>
            <a:ext cx="1630215" cy="2000264"/>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620656" y="2205256"/>
            <a:ext cx="843777" cy="1929966"/>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6353251" y="2761888"/>
            <a:ext cx="955053" cy="1152128"/>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1408138400"/>
              </p:ext>
            </p:extLst>
          </p:nvPr>
        </p:nvGraphicFramePr>
        <p:xfrm>
          <a:off x="539552" y="4274056"/>
          <a:ext cx="1787355" cy="481211"/>
        </p:xfrm>
        <a:graphic>
          <a:graphicData uri="http://schemas.openxmlformats.org/presentationml/2006/ole">
            <mc:AlternateContent xmlns:mc="http://schemas.openxmlformats.org/markup-compatibility/2006">
              <mc:Choice xmlns:v="urn:schemas-microsoft-com:vml" Requires="v">
                <p:oleObj spid="_x0000_s1026" name="Equation" r:id="rId7" imgW="660240" imgH="177480" progId="Equation.DSMT4">
                  <p:embed/>
                </p:oleObj>
              </mc:Choice>
              <mc:Fallback>
                <p:oleObj name="Equation" r:id="rId7" imgW="660240" imgH="177480" progId="Equation.DSMT4">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274056"/>
                        <a:ext cx="1787355" cy="481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4531056"/>
              </p:ext>
            </p:extLst>
          </p:nvPr>
        </p:nvGraphicFramePr>
        <p:xfrm>
          <a:off x="3288701" y="4296901"/>
          <a:ext cx="1787355" cy="481211"/>
        </p:xfrm>
        <a:graphic>
          <a:graphicData uri="http://schemas.openxmlformats.org/presentationml/2006/ole">
            <mc:AlternateContent xmlns:mc="http://schemas.openxmlformats.org/markup-compatibility/2006">
              <mc:Choice xmlns:v="urn:schemas-microsoft-com:vml" Requires="v">
                <p:oleObj spid="_x0000_s1027" name="Equation" r:id="rId9" imgW="660240" imgH="177480" progId="Equation.DSMT4">
                  <p:embed/>
                </p:oleObj>
              </mc:Choice>
              <mc:Fallback>
                <p:oleObj name="Equation" r:id="rId9" imgW="660240" imgH="177480" progId="Equation.DSMT4">
                  <p:embed/>
                  <p:pic>
                    <p:nvPicPr>
                      <p:cNvPr id="7"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701" y="4296901"/>
                        <a:ext cx="1787355" cy="481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51695395"/>
              </p:ext>
            </p:extLst>
          </p:nvPr>
        </p:nvGraphicFramePr>
        <p:xfrm>
          <a:off x="5944691" y="4296604"/>
          <a:ext cx="2371725" cy="481012"/>
        </p:xfrm>
        <a:graphic>
          <a:graphicData uri="http://schemas.openxmlformats.org/presentationml/2006/ole">
            <mc:AlternateContent xmlns:mc="http://schemas.openxmlformats.org/markup-compatibility/2006">
              <mc:Choice xmlns:v="urn:schemas-microsoft-com:vml" Requires="v">
                <p:oleObj spid="_x0000_s1028" name="Equation" r:id="rId11" imgW="876240" imgH="177480" progId="Equation.DSMT4">
                  <p:embed/>
                </p:oleObj>
              </mc:Choice>
              <mc:Fallback>
                <p:oleObj name="Equation" r:id="rId11" imgW="876240" imgH="177480" progId="Equation.DSMT4">
                  <p:embed/>
                  <p:pic>
                    <p:nvPicPr>
                      <p:cNvPr id="8"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4691" y="4296604"/>
                        <a:ext cx="2371725"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p:cNvSpPr txBox="1">
            <a:spLocks/>
          </p:cNvSpPr>
          <p:nvPr/>
        </p:nvSpPr>
        <p:spPr>
          <a:xfrm>
            <a:off x="484644" y="4873337"/>
            <a:ext cx="1927116" cy="542916"/>
          </a:xfrm>
          <a:prstGeom prst="rect">
            <a:avLst/>
          </a:prstGeom>
        </p:spPr>
        <p:txBody>
          <a:bodyPr vert="horz">
            <a:normAutofit/>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Unit Price:</a:t>
            </a:r>
            <a:endParaRPr kumimoji="0" lang="en-CA" sz="2400" b="0" i="0" u="none" strike="noStrike" kern="1200" cap="none" spc="0" normalizeH="0" baseline="0" noProof="0" dirty="0">
              <a:ln>
                <a:noFill/>
              </a:ln>
              <a:solidFill>
                <a:srgbClr val="FF0000"/>
              </a:solidFill>
              <a:effectLst/>
              <a:uLnTx/>
              <a:uFillTx/>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076539169"/>
              </p:ext>
            </p:extLst>
          </p:nvPr>
        </p:nvGraphicFramePr>
        <p:xfrm>
          <a:off x="611560" y="5449228"/>
          <a:ext cx="1581150" cy="481012"/>
        </p:xfrm>
        <a:graphic>
          <a:graphicData uri="http://schemas.openxmlformats.org/presentationml/2006/ole">
            <mc:AlternateContent xmlns:mc="http://schemas.openxmlformats.org/markup-compatibility/2006">
              <mc:Choice xmlns:v="urn:schemas-microsoft-com:vml" Requires="v">
                <p:oleObj spid="_x0000_s1029" name="Equation" r:id="rId13" imgW="583920" imgH="177480" progId="Equation.DSMT4">
                  <p:embed/>
                </p:oleObj>
              </mc:Choice>
              <mc:Fallback>
                <p:oleObj name="Equation" r:id="rId13" imgW="583920" imgH="177480" progId="Equation.DSMT4">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560" y="5449228"/>
                        <a:ext cx="15811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3148940" y="4873337"/>
            <a:ext cx="1927116" cy="542916"/>
          </a:xfrm>
          <a:prstGeom prst="rect">
            <a:avLst/>
          </a:prstGeom>
        </p:spPr>
        <p:txBody>
          <a:bodyPr vert="horz">
            <a:normAutofit/>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Unit Price:</a:t>
            </a:r>
            <a:endParaRPr kumimoji="0" lang="en-CA" sz="2400" b="0" i="0" u="none" strike="noStrike" kern="1200" cap="none" spc="0" normalizeH="0" baseline="0" noProof="0" dirty="0">
              <a:ln>
                <a:noFill/>
              </a:ln>
              <a:solidFill>
                <a:srgbClr val="FF0000"/>
              </a:solidFill>
              <a:effectLst/>
              <a:uLnTx/>
              <a:uFillTx/>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90684427"/>
              </p:ext>
            </p:extLst>
          </p:nvPr>
        </p:nvGraphicFramePr>
        <p:xfrm>
          <a:off x="3275856" y="5449228"/>
          <a:ext cx="1581150" cy="481012"/>
        </p:xfrm>
        <a:graphic>
          <a:graphicData uri="http://schemas.openxmlformats.org/presentationml/2006/ole">
            <mc:AlternateContent xmlns:mc="http://schemas.openxmlformats.org/markup-compatibility/2006">
              <mc:Choice xmlns:v="urn:schemas-microsoft-com:vml" Requires="v">
                <p:oleObj spid="_x0000_s1030" name="Equation" r:id="rId15" imgW="583920" imgH="177480" progId="Equation.DSMT4">
                  <p:embed/>
                </p:oleObj>
              </mc:Choice>
              <mc:Fallback>
                <p:oleObj name="Equation" r:id="rId15" imgW="583920" imgH="177480" progId="Equation.DSMT4">
                  <p:embed/>
                  <p:pic>
                    <p:nvPicPr>
                      <p:cNvPr id="12"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5856" y="5449228"/>
                        <a:ext cx="15811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p:cNvSpPr txBox="1">
            <a:spLocks/>
          </p:cNvSpPr>
          <p:nvPr/>
        </p:nvSpPr>
        <p:spPr>
          <a:xfrm>
            <a:off x="5957252" y="4873337"/>
            <a:ext cx="1927116" cy="542916"/>
          </a:xfrm>
          <a:prstGeom prst="rect">
            <a:avLst/>
          </a:prstGeom>
        </p:spPr>
        <p:txBody>
          <a:bodyPr vert="horz">
            <a:normAutofit/>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Unit Price:</a:t>
            </a:r>
            <a:endParaRPr kumimoji="0" lang="en-CA" sz="2400" b="0" i="0" u="none" strike="noStrike" kern="1200" cap="none" spc="0" normalizeH="0" baseline="0" noProof="0" dirty="0">
              <a:ln>
                <a:noFill/>
              </a:ln>
              <a:solidFill>
                <a:srgbClr val="FF0000"/>
              </a:solidFill>
              <a:effectLst/>
              <a:uLnTx/>
              <a:uFillTx/>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666180199"/>
              </p:ext>
            </p:extLst>
          </p:nvPr>
        </p:nvGraphicFramePr>
        <p:xfrm>
          <a:off x="6084168" y="5449228"/>
          <a:ext cx="1581150" cy="481012"/>
        </p:xfrm>
        <a:graphic>
          <a:graphicData uri="http://schemas.openxmlformats.org/presentationml/2006/ole">
            <mc:AlternateContent xmlns:mc="http://schemas.openxmlformats.org/markup-compatibility/2006">
              <mc:Choice xmlns:v="urn:schemas-microsoft-com:vml" Requires="v">
                <p:oleObj spid="_x0000_s1031" name="Equation" r:id="rId17" imgW="583920" imgH="177480" progId="Equation.DSMT4">
                  <p:embed/>
                </p:oleObj>
              </mc:Choice>
              <mc:Fallback>
                <p:oleObj name="Equation" r:id="rId17" imgW="583920" imgH="177480" progId="Equation.DSMT4">
                  <p:embed/>
                  <p:pic>
                    <p:nvPicPr>
                      <p:cNvPr id="14"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4168" y="5449228"/>
                        <a:ext cx="15811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ontent Placeholder 2"/>
          <p:cNvSpPr txBox="1">
            <a:spLocks/>
          </p:cNvSpPr>
          <p:nvPr/>
        </p:nvSpPr>
        <p:spPr>
          <a:xfrm>
            <a:off x="395536" y="6323428"/>
            <a:ext cx="5976664" cy="542916"/>
          </a:xfrm>
          <a:prstGeom prst="rect">
            <a:avLst/>
          </a:prstGeom>
        </p:spPr>
        <p:txBody>
          <a:bodyPr vert="horz">
            <a:normAutofit/>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The $5.59/4L at Costco is the best buy</a:t>
            </a:r>
            <a:endParaRPr kumimoji="0" lang="en-CA" sz="2400" b="0" i="0" u="none" strike="noStrike" kern="1200" cap="none" spc="0" normalizeH="0" baseline="0" noProof="0" dirty="0">
              <a:ln>
                <a:noFill/>
              </a:ln>
              <a:solidFill>
                <a:srgbClr val="FF0000"/>
              </a:solidFill>
              <a:effectLst/>
              <a:uLnTx/>
              <a:uFillTx/>
            </a:endParaRPr>
          </a:p>
        </p:txBody>
      </p:sp>
      <p:sp>
        <p:nvSpPr>
          <p:cNvPr id="16" name="Content Placeholder 2"/>
          <p:cNvSpPr txBox="1">
            <a:spLocks/>
          </p:cNvSpPr>
          <p:nvPr/>
        </p:nvSpPr>
        <p:spPr>
          <a:xfrm>
            <a:off x="515124" y="1794857"/>
            <a:ext cx="1927116"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Costco</a:t>
            </a:r>
          </a:p>
        </p:txBody>
      </p:sp>
      <p:sp>
        <p:nvSpPr>
          <p:cNvPr id="17" name="Content Placeholder 2"/>
          <p:cNvSpPr txBox="1">
            <a:spLocks/>
          </p:cNvSpPr>
          <p:nvPr/>
        </p:nvSpPr>
        <p:spPr>
          <a:xfrm>
            <a:off x="3060204" y="1794857"/>
            <a:ext cx="1927116"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Safeway</a:t>
            </a:r>
          </a:p>
        </p:txBody>
      </p:sp>
      <p:sp>
        <p:nvSpPr>
          <p:cNvPr id="18" name="Content Placeholder 2"/>
          <p:cNvSpPr txBox="1">
            <a:spLocks/>
          </p:cNvSpPr>
          <p:nvPr/>
        </p:nvSpPr>
        <p:spPr>
          <a:xfrm>
            <a:off x="5849124" y="2145377"/>
            <a:ext cx="1927116" cy="54291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CA" sz="2400" dirty="0">
                <a:solidFill>
                  <a:srgbClr val="FF0000"/>
                </a:solidFill>
              </a:rPr>
              <a:t>Superstore</a:t>
            </a:r>
          </a:p>
        </p:txBody>
      </p:sp>
    </p:spTree>
    <p:extLst>
      <p:ext uri="{BB962C8B-B14F-4D97-AF65-F5344CB8AC3E}">
        <p14:creationId xmlns:p14="http://schemas.microsoft.com/office/powerpoint/2010/main" val="28365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9050"/>
            <a:ext cx="8229600" cy="723900"/>
          </a:xfrm>
        </p:spPr>
        <p:txBody>
          <a:bodyPr>
            <a:normAutofit/>
          </a:bodyPr>
          <a:lstStyle/>
          <a:p>
            <a:pPr eaLnBrk="1" fontAlgn="auto" hangingPunct="1">
              <a:spcAft>
                <a:spcPts val="0"/>
              </a:spcAft>
              <a:defRPr/>
            </a:pPr>
            <a:r>
              <a:rPr lang="en-CA" dirty="0"/>
              <a:t>III) Comparing Unit Price</a:t>
            </a:r>
          </a:p>
        </p:txBody>
      </p:sp>
      <p:sp>
        <p:nvSpPr>
          <p:cNvPr id="9219" name="Content Placeholder 2"/>
          <p:cNvSpPr>
            <a:spLocks noGrp="1"/>
          </p:cNvSpPr>
          <p:nvPr>
            <p:ph idx="1"/>
          </p:nvPr>
        </p:nvSpPr>
        <p:spPr>
          <a:xfrm>
            <a:off x="182880" y="792480"/>
            <a:ext cx="8503920" cy="2910840"/>
          </a:xfrm>
        </p:spPr>
        <p:txBody>
          <a:bodyPr>
            <a:normAutofit/>
          </a:bodyPr>
          <a:lstStyle/>
          <a:p>
            <a:pPr eaLnBrk="1" hangingPunct="1"/>
            <a:r>
              <a:rPr lang="en-US" sz="2300" dirty="0"/>
              <a:t>Learning how to find unit pricing will help you save money</a:t>
            </a:r>
          </a:p>
          <a:p>
            <a:pPr eaLnBrk="1" hangingPunct="1"/>
            <a:r>
              <a:rPr lang="en-US" sz="2300" dirty="0"/>
              <a:t>Once you have two items priced out per unit you can properly compare which one is cheaper</a:t>
            </a:r>
            <a:endParaRPr lang="en-CA" sz="2300" dirty="0"/>
          </a:p>
          <a:p>
            <a:pPr eaLnBrk="1" hangingPunct="1">
              <a:buFont typeface="Wingdings 2" pitchFamily="18" charset="2"/>
              <a:buNone/>
            </a:pPr>
            <a:endParaRPr lang="en-CA" dirty="0"/>
          </a:p>
          <a:p>
            <a:pPr eaLnBrk="1" hangingPunct="1">
              <a:buFont typeface="Wingdings 2" pitchFamily="18" charset="2"/>
              <a:buNone/>
            </a:pPr>
            <a:r>
              <a:rPr lang="en-US" sz="2400" dirty="0"/>
              <a:t>Ex: If peanut butter is sold at $6.99 for a 1.5 kg jar and at $2.50 for a 200 g jar which is the better buy? </a:t>
            </a:r>
            <a:endParaRPr lang="en-CA" sz="2400" dirty="0"/>
          </a:p>
        </p:txBody>
      </p:sp>
      <p:sp>
        <p:nvSpPr>
          <p:cNvPr id="3081" name="Text Box 5"/>
          <p:cNvSpPr txBox="1">
            <a:spLocks noChangeArrowheads="1"/>
          </p:cNvSpPr>
          <p:nvPr/>
        </p:nvSpPr>
        <p:spPr bwMode="auto">
          <a:xfrm>
            <a:off x="4803775" y="6604000"/>
            <a:ext cx="4340225" cy="254000"/>
          </a:xfrm>
          <a:prstGeom prst="rect">
            <a:avLst/>
          </a:prstGeom>
          <a:noFill/>
          <a:ln w="9525">
            <a:noFill/>
            <a:miter lim="800000"/>
            <a:headEnd/>
            <a:tailEnd/>
          </a:ln>
        </p:spPr>
        <p:txBody>
          <a:bodyPr>
            <a:spAutoFit/>
          </a:bodyPr>
          <a:lstStyle/>
          <a:p>
            <a:r>
              <a:rPr lang="en-US" sz="1000">
                <a:latin typeface="Constantia" pitchFamily="18" charset="0"/>
              </a:rPr>
              <a:t>© Copyright all rights reserved to Homework depot: </a:t>
            </a:r>
            <a:r>
              <a:rPr lang="en-US" sz="1000">
                <a:solidFill>
                  <a:srgbClr val="FF0000"/>
                </a:solidFill>
                <a:latin typeface="Constantia" pitchFamily="18" charset="0"/>
              </a:rPr>
              <a:t>www.BCMath.ca</a:t>
            </a:r>
          </a:p>
        </p:txBody>
      </p:sp>
      <p:sp>
        <p:nvSpPr>
          <p:cNvPr id="5" name="TextBox 4"/>
          <p:cNvSpPr txBox="1">
            <a:spLocks noChangeArrowheads="1"/>
          </p:cNvSpPr>
          <p:nvPr/>
        </p:nvSpPr>
        <p:spPr bwMode="auto">
          <a:xfrm>
            <a:off x="1434465" y="3411855"/>
            <a:ext cx="1362075" cy="461963"/>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1</a:t>
            </a:r>
            <a:r>
              <a:rPr lang="en-CA" sz="2400" baseline="30000">
                <a:solidFill>
                  <a:srgbClr val="FF0000"/>
                </a:solidFill>
                <a:latin typeface="Centaur" pitchFamily="18" charset="0"/>
              </a:rPr>
              <a:t>st</a:t>
            </a:r>
            <a:r>
              <a:rPr lang="en-CA" sz="2400">
                <a:solidFill>
                  <a:srgbClr val="FF0000"/>
                </a:solidFill>
                <a:latin typeface="Centaur" pitchFamily="18" charset="0"/>
              </a:rPr>
              <a:t> Option</a:t>
            </a:r>
          </a:p>
        </p:txBody>
      </p:sp>
      <p:graphicFrame>
        <p:nvGraphicFramePr>
          <p:cNvPr id="6" name="Object 5"/>
          <p:cNvGraphicFramePr>
            <a:graphicFrameLocks noChangeAspect="1"/>
          </p:cNvGraphicFramePr>
          <p:nvPr/>
        </p:nvGraphicFramePr>
        <p:xfrm>
          <a:off x="791528" y="3911918"/>
          <a:ext cx="2716212" cy="571500"/>
        </p:xfrm>
        <a:graphic>
          <a:graphicData uri="http://schemas.openxmlformats.org/presentationml/2006/ole">
            <mc:AlternateContent xmlns:mc="http://schemas.openxmlformats.org/markup-compatibility/2006">
              <mc:Choice xmlns:v="urn:schemas-microsoft-com:vml" Requires="v">
                <p:oleObj spid="_x0000_s2050" name="Equation" r:id="rId4" imgW="965160" imgH="203040" progId="Equation.DSMT4">
                  <p:embed/>
                </p:oleObj>
              </mc:Choice>
              <mc:Fallback>
                <p:oleObj name="Equation" r:id="rId4" imgW="965160" imgH="2030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28" y="3911918"/>
                        <a:ext cx="27162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791528" y="4626293"/>
          <a:ext cx="2857500" cy="571500"/>
        </p:xfrm>
        <a:graphic>
          <a:graphicData uri="http://schemas.openxmlformats.org/presentationml/2006/ole">
            <mc:AlternateContent xmlns:mc="http://schemas.openxmlformats.org/markup-compatibility/2006">
              <mc:Choice xmlns:v="urn:schemas-microsoft-com:vml" Requires="v">
                <p:oleObj spid="_x0000_s2051" name="Equation" r:id="rId6" imgW="1015920" imgH="203040" progId="Equation.DSMT4">
                  <p:embed/>
                </p:oleObj>
              </mc:Choice>
              <mc:Fallback>
                <p:oleObj name="Equation" r:id="rId6" imgW="1015920" imgH="203040" progId="Equation.DSMT4">
                  <p:embed/>
                  <p:pic>
                    <p:nvPicPr>
                      <p:cNvPr id="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528" y="4626293"/>
                        <a:ext cx="2857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791528" y="5269230"/>
          <a:ext cx="2571750" cy="571500"/>
        </p:xfrm>
        <a:graphic>
          <a:graphicData uri="http://schemas.openxmlformats.org/presentationml/2006/ole">
            <mc:AlternateContent xmlns:mc="http://schemas.openxmlformats.org/markup-compatibility/2006">
              <mc:Choice xmlns:v="urn:schemas-microsoft-com:vml" Requires="v">
                <p:oleObj spid="_x0000_s2052" name="Equation" r:id="rId8" imgW="914400" imgH="203040" progId="Equation.DSMT4">
                  <p:embed/>
                </p:oleObj>
              </mc:Choice>
              <mc:Fallback>
                <p:oleObj name="Equation" r:id="rId8" imgW="914400" imgH="203040" progId="Equation.DSMT4">
                  <p:embed/>
                  <p:pic>
                    <p:nvPicPr>
                      <p:cNvPr id="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528" y="5269230"/>
                        <a:ext cx="25717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5649278" y="3411855"/>
            <a:ext cx="1506537" cy="461963"/>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2</a:t>
            </a:r>
            <a:r>
              <a:rPr lang="en-CA" sz="2400" baseline="30000">
                <a:solidFill>
                  <a:srgbClr val="FF0000"/>
                </a:solidFill>
                <a:latin typeface="Centaur" pitchFamily="18" charset="0"/>
              </a:rPr>
              <a:t>nd</a:t>
            </a:r>
            <a:r>
              <a:rPr lang="en-CA" sz="2400">
                <a:solidFill>
                  <a:srgbClr val="FF0000"/>
                </a:solidFill>
                <a:latin typeface="Centaur" pitchFamily="18" charset="0"/>
              </a:rPr>
              <a:t>  Option</a:t>
            </a:r>
          </a:p>
        </p:txBody>
      </p:sp>
      <p:graphicFrame>
        <p:nvGraphicFramePr>
          <p:cNvPr id="10" name="Object 5"/>
          <p:cNvGraphicFramePr>
            <a:graphicFrameLocks noChangeAspect="1"/>
          </p:cNvGraphicFramePr>
          <p:nvPr/>
        </p:nvGraphicFramePr>
        <p:xfrm>
          <a:off x="5006340" y="3911918"/>
          <a:ext cx="2716213" cy="571500"/>
        </p:xfrm>
        <a:graphic>
          <a:graphicData uri="http://schemas.openxmlformats.org/presentationml/2006/ole">
            <mc:AlternateContent xmlns:mc="http://schemas.openxmlformats.org/markup-compatibility/2006">
              <mc:Choice xmlns:v="urn:schemas-microsoft-com:vml" Requires="v">
                <p:oleObj spid="_x0000_s2053" name="Equation" r:id="rId10" imgW="965160" imgH="203040" progId="Equation.DSMT4">
                  <p:embed/>
                </p:oleObj>
              </mc:Choice>
              <mc:Fallback>
                <p:oleObj name="Equation" r:id="rId10" imgW="965160" imgH="203040" progId="Equation.DSMT4">
                  <p:embed/>
                  <p:pic>
                    <p:nvPicPr>
                      <p:cNvPr id="1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6340" y="3911918"/>
                        <a:ext cx="271621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5006340" y="4483418"/>
          <a:ext cx="2357438" cy="571500"/>
        </p:xfrm>
        <a:graphic>
          <a:graphicData uri="http://schemas.openxmlformats.org/presentationml/2006/ole">
            <mc:AlternateContent xmlns:mc="http://schemas.openxmlformats.org/markup-compatibility/2006">
              <mc:Choice xmlns:v="urn:schemas-microsoft-com:vml" Requires="v">
                <p:oleObj spid="_x0000_s2054" name="Equation" r:id="rId12" imgW="838080" imgH="203040" progId="Equation.DSMT4">
                  <p:embed/>
                </p:oleObj>
              </mc:Choice>
              <mc:Fallback>
                <p:oleObj name="Equation" r:id="rId12" imgW="838080" imgH="203040" progId="Equation.DSMT4">
                  <p:embed/>
                  <p:pic>
                    <p:nvPicPr>
                      <p:cNvPr id="12"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6340" y="4483418"/>
                        <a:ext cx="235743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a:spLocks noChangeArrowheads="1"/>
          </p:cNvSpPr>
          <p:nvPr/>
        </p:nvSpPr>
        <p:spPr bwMode="auto">
          <a:xfrm>
            <a:off x="4149090" y="5269230"/>
            <a:ext cx="4551363" cy="461963"/>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The 1</a:t>
            </a:r>
            <a:r>
              <a:rPr lang="en-CA" sz="2400" baseline="30000">
                <a:solidFill>
                  <a:srgbClr val="FF0000"/>
                </a:solidFill>
                <a:latin typeface="Centaur" pitchFamily="18" charset="0"/>
              </a:rPr>
              <a:t>st</a:t>
            </a:r>
            <a:r>
              <a:rPr lang="en-CA" sz="2400">
                <a:solidFill>
                  <a:srgbClr val="FF0000"/>
                </a:solidFill>
                <a:latin typeface="Centaur" pitchFamily="18" charset="0"/>
              </a:rPr>
              <a:t> option is cheaper (Buy in bulk)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1"/>
          </p:nvPr>
        </p:nvSpPr>
        <p:spPr>
          <a:xfrm>
            <a:off x="296228" y="201930"/>
            <a:ext cx="8429625" cy="1000125"/>
          </a:xfrm>
        </p:spPr>
        <p:txBody>
          <a:bodyPr/>
          <a:lstStyle/>
          <a:p>
            <a:pPr eaLnBrk="1" hangingPunct="1">
              <a:buFont typeface="Wingdings 2" pitchFamily="18" charset="2"/>
              <a:buNone/>
            </a:pPr>
            <a:r>
              <a:rPr lang="en-US"/>
              <a:t>Practice:  Which is a better deal? 5 CD’s for $12.99 or 1 CD for $2.99?  Use unit pricing.</a:t>
            </a:r>
            <a:endParaRPr lang="en-CA"/>
          </a:p>
        </p:txBody>
      </p:sp>
      <p:sp>
        <p:nvSpPr>
          <p:cNvPr id="5125" name="Text Box 5"/>
          <p:cNvSpPr txBox="1">
            <a:spLocks noChangeArrowheads="1"/>
          </p:cNvSpPr>
          <p:nvPr/>
        </p:nvSpPr>
        <p:spPr bwMode="auto">
          <a:xfrm>
            <a:off x="4803775" y="6604000"/>
            <a:ext cx="4340225" cy="254000"/>
          </a:xfrm>
          <a:prstGeom prst="rect">
            <a:avLst/>
          </a:prstGeom>
          <a:noFill/>
          <a:ln w="9525">
            <a:noFill/>
            <a:miter lim="800000"/>
            <a:headEnd/>
            <a:tailEnd/>
          </a:ln>
        </p:spPr>
        <p:txBody>
          <a:bodyPr>
            <a:spAutoFit/>
          </a:bodyPr>
          <a:lstStyle/>
          <a:p>
            <a:r>
              <a:rPr lang="en-US" sz="1000">
                <a:latin typeface="Constantia" pitchFamily="18" charset="0"/>
              </a:rPr>
              <a:t>© Copyright all rights reserved to Homework depot: </a:t>
            </a:r>
            <a:r>
              <a:rPr lang="en-US" sz="1000">
                <a:solidFill>
                  <a:srgbClr val="FF0000"/>
                </a:solidFill>
                <a:latin typeface="Constantia" pitchFamily="18" charset="0"/>
              </a:rPr>
              <a:t>www.BCMath.ca</a:t>
            </a:r>
          </a:p>
        </p:txBody>
      </p:sp>
      <p:sp>
        <p:nvSpPr>
          <p:cNvPr id="4" name="TextBox 3"/>
          <p:cNvSpPr txBox="1">
            <a:spLocks noChangeArrowheads="1"/>
          </p:cNvSpPr>
          <p:nvPr/>
        </p:nvSpPr>
        <p:spPr bwMode="auto">
          <a:xfrm>
            <a:off x="1160145" y="1052513"/>
            <a:ext cx="1362075" cy="461962"/>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1</a:t>
            </a:r>
            <a:r>
              <a:rPr lang="en-CA" sz="2400" baseline="30000">
                <a:solidFill>
                  <a:srgbClr val="FF0000"/>
                </a:solidFill>
                <a:latin typeface="Centaur" pitchFamily="18" charset="0"/>
              </a:rPr>
              <a:t>st</a:t>
            </a:r>
            <a:r>
              <a:rPr lang="en-CA" sz="2400">
                <a:solidFill>
                  <a:srgbClr val="FF0000"/>
                </a:solidFill>
                <a:latin typeface="Centaur" pitchFamily="18" charset="0"/>
              </a:rPr>
              <a:t> Option</a:t>
            </a:r>
          </a:p>
        </p:txBody>
      </p:sp>
      <p:graphicFrame>
        <p:nvGraphicFramePr>
          <p:cNvPr id="5" name="Object 4"/>
          <p:cNvGraphicFramePr>
            <a:graphicFrameLocks noChangeAspect="1"/>
          </p:cNvGraphicFramePr>
          <p:nvPr/>
        </p:nvGraphicFramePr>
        <p:xfrm>
          <a:off x="336233" y="1587500"/>
          <a:ext cx="3109912" cy="500063"/>
        </p:xfrm>
        <a:graphic>
          <a:graphicData uri="http://schemas.openxmlformats.org/presentationml/2006/ole">
            <mc:AlternateContent xmlns:mc="http://schemas.openxmlformats.org/markup-compatibility/2006">
              <mc:Choice xmlns:v="urn:schemas-microsoft-com:vml" Requires="v">
                <p:oleObj spid="_x0000_s3074" name="Equation" r:id="rId4" imgW="1104840" imgH="177480" progId="Equation.DSMT4">
                  <p:embed/>
                </p:oleObj>
              </mc:Choice>
              <mc:Fallback>
                <p:oleObj name="Equation" r:id="rId4" imgW="1104840" imgH="1774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3" y="1587500"/>
                        <a:ext cx="3109912"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28613" y="2196465"/>
          <a:ext cx="2714625" cy="571500"/>
        </p:xfrm>
        <a:graphic>
          <a:graphicData uri="http://schemas.openxmlformats.org/presentationml/2006/ole">
            <mc:AlternateContent xmlns:mc="http://schemas.openxmlformats.org/markup-compatibility/2006">
              <mc:Choice xmlns:v="urn:schemas-microsoft-com:vml" Requires="v">
                <p:oleObj spid="_x0000_s3075" name="Equation" r:id="rId6" imgW="965160" imgH="203040" progId="Equation.DSMT4">
                  <p:embed/>
                </p:oleObj>
              </mc:Choice>
              <mc:Fallback>
                <p:oleObj name="Equation" r:id="rId6" imgW="965160" imgH="20304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3" y="2196465"/>
                        <a:ext cx="27146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5568315" y="1237298"/>
            <a:ext cx="2541530" cy="830997"/>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This is cheaper than </a:t>
            </a:r>
            <a:br>
              <a:rPr lang="en-CA" sz="2400" dirty="0">
                <a:solidFill>
                  <a:srgbClr val="FF0000"/>
                </a:solidFill>
                <a:latin typeface="Centaur" pitchFamily="18" charset="0"/>
              </a:rPr>
            </a:br>
            <a:r>
              <a:rPr lang="en-CA" sz="2400" dirty="0">
                <a:solidFill>
                  <a:srgbClr val="FF0000"/>
                </a:solidFill>
                <a:latin typeface="Centaur" pitchFamily="18" charset="0"/>
              </a:rPr>
              <a:t>buying 1 </a:t>
            </a:r>
            <a:r>
              <a:rPr lang="en-CA" sz="2400" dirty="0" err="1">
                <a:solidFill>
                  <a:srgbClr val="FF0000"/>
                </a:solidFill>
                <a:latin typeface="Centaur" pitchFamily="18" charset="0"/>
              </a:rPr>
              <a:t>cd</a:t>
            </a:r>
            <a:r>
              <a:rPr lang="en-CA" sz="2400" dirty="0">
                <a:solidFill>
                  <a:srgbClr val="FF0000"/>
                </a:solidFill>
                <a:latin typeface="Centaur" pitchFamily="18" charset="0"/>
              </a:rPr>
              <a:t> at a time</a:t>
            </a:r>
          </a:p>
        </p:txBody>
      </p:sp>
      <p:sp>
        <p:nvSpPr>
          <p:cNvPr id="8" name="Content Placeholder 2"/>
          <p:cNvSpPr txBox="1">
            <a:spLocks/>
          </p:cNvSpPr>
          <p:nvPr/>
        </p:nvSpPr>
        <p:spPr>
          <a:xfrm>
            <a:off x="209550" y="3103245"/>
            <a:ext cx="8429625" cy="1000125"/>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2" pitchFamily="18" charset="2"/>
              <a:buNone/>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Practice:  A store sells juice at $0.99 for 355 mL and $1.19 for 500 mL, which is the better buy? </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a:spLocks noChangeArrowheads="1"/>
          </p:cNvSpPr>
          <p:nvPr/>
        </p:nvSpPr>
        <p:spPr bwMode="auto">
          <a:xfrm>
            <a:off x="1495425" y="3978593"/>
            <a:ext cx="1362075" cy="461962"/>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1</a:t>
            </a:r>
            <a:r>
              <a:rPr lang="en-CA" sz="2400" baseline="30000">
                <a:solidFill>
                  <a:srgbClr val="FF0000"/>
                </a:solidFill>
                <a:latin typeface="Centaur" pitchFamily="18" charset="0"/>
              </a:rPr>
              <a:t>st</a:t>
            </a:r>
            <a:r>
              <a:rPr lang="en-CA" sz="2400">
                <a:solidFill>
                  <a:srgbClr val="FF0000"/>
                </a:solidFill>
                <a:latin typeface="Centaur" pitchFamily="18" charset="0"/>
              </a:rPr>
              <a:t> Option</a:t>
            </a:r>
          </a:p>
        </p:txBody>
      </p:sp>
      <p:graphicFrame>
        <p:nvGraphicFramePr>
          <p:cNvPr id="10" name="Object 9"/>
          <p:cNvGraphicFramePr>
            <a:graphicFrameLocks noChangeAspect="1"/>
          </p:cNvGraphicFramePr>
          <p:nvPr/>
        </p:nvGraphicFramePr>
        <p:xfrm>
          <a:off x="781050" y="4513580"/>
          <a:ext cx="2859088" cy="500063"/>
        </p:xfrm>
        <a:graphic>
          <a:graphicData uri="http://schemas.openxmlformats.org/presentationml/2006/ole">
            <mc:AlternateContent xmlns:mc="http://schemas.openxmlformats.org/markup-compatibility/2006">
              <mc:Choice xmlns:v="urn:schemas-microsoft-com:vml" Requires="v">
                <p:oleObj spid="_x0000_s3076" name="Equation" r:id="rId8" imgW="1015920" imgH="177480" progId="Equation.DSMT4">
                  <p:embed/>
                </p:oleObj>
              </mc:Choice>
              <mc:Fallback>
                <p:oleObj name="Equation" r:id="rId8" imgW="1015920" imgH="177480" progId="Equation.DSMT4">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050" y="4513580"/>
                        <a:ext cx="285908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781050" y="5227955"/>
          <a:ext cx="2786063" cy="500063"/>
        </p:xfrm>
        <a:graphic>
          <a:graphicData uri="http://schemas.openxmlformats.org/presentationml/2006/ole">
            <mc:AlternateContent xmlns:mc="http://schemas.openxmlformats.org/markup-compatibility/2006">
              <mc:Choice xmlns:v="urn:schemas-microsoft-com:vml" Requires="v">
                <p:oleObj spid="_x0000_s3077" name="Equation" r:id="rId10" imgW="990360" imgH="177480" progId="Equation.DSMT4">
                  <p:embed/>
                </p:oleObj>
              </mc:Choice>
              <mc:Fallback>
                <p:oleObj name="Equation" r:id="rId10" imgW="990360" imgH="177480" progId="Equation.DSMT4">
                  <p:embed/>
                  <p:pic>
                    <p:nvPicPr>
                      <p:cNvPr id="1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050" y="5227955"/>
                        <a:ext cx="2786063"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a:spLocks noChangeArrowheads="1"/>
          </p:cNvSpPr>
          <p:nvPr/>
        </p:nvSpPr>
        <p:spPr bwMode="auto">
          <a:xfrm>
            <a:off x="5710238" y="3978593"/>
            <a:ext cx="1506537" cy="461962"/>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2</a:t>
            </a:r>
            <a:r>
              <a:rPr lang="en-CA" sz="2400" baseline="30000" dirty="0">
                <a:solidFill>
                  <a:srgbClr val="FF0000"/>
                </a:solidFill>
                <a:latin typeface="Centaur" pitchFamily="18" charset="0"/>
              </a:rPr>
              <a:t>nd</a:t>
            </a:r>
            <a:r>
              <a:rPr lang="en-CA" sz="2400" dirty="0">
                <a:solidFill>
                  <a:srgbClr val="FF0000"/>
                </a:solidFill>
                <a:latin typeface="Centaur" pitchFamily="18" charset="0"/>
              </a:rPr>
              <a:t>  Option</a:t>
            </a:r>
          </a:p>
        </p:txBody>
      </p:sp>
      <p:graphicFrame>
        <p:nvGraphicFramePr>
          <p:cNvPr id="13" name="Object 5"/>
          <p:cNvGraphicFramePr>
            <a:graphicFrameLocks noChangeAspect="1"/>
          </p:cNvGraphicFramePr>
          <p:nvPr/>
        </p:nvGraphicFramePr>
        <p:xfrm>
          <a:off x="4978400" y="4513580"/>
          <a:ext cx="2895600" cy="500063"/>
        </p:xfrm>
        <a:graphic>
          <a:graphicData uri="http://schemas.openxmlformats.org/presentationml/2006/ole">
            <mc:AlternateContent xmlns:mc="http://schemas.openxmlformats.org/markup-compatibility/2006">
              <mc:Choice xmlns:v="urn:schemas-microsoft-com:vml" Requires="v">
                <p:oleObj spid="_x0000_s3078" name="Equation" r:id="rId12" imgW="1028520" imgH="177480" progId="Equation.DSMT4">
                  <p:embed/>
                </p:oleObj>
              </mc:Choice>
              <mc:Fallback>
                <p:oleObj name="Equation" r:id="rId12" imgW="1028520" imgH="177480" progId="Equation.DSMT4">
                  <p:embed/>
                  <p:pic>
                    <p:nvPicPr>
                      <p:cNvPr id="13"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8400" y="4513580"/>
                        <a:ext cx="289560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4995863" y="5121593"/>
          <a:ext cx="2571750" cy="500062"/>
        </p:xfrm>
        <a:graphic>
          <a:graphicData uri="http://schemas.openxmlformats.org/presentationml/2006/ole">
            <mc:AlternateContent xmlns:mc="http://schemas.openxmlformats.org/markup-compatibility/2006">
              <mc:Choice xmlns:v="urn:schemas-microsoft-com:vml" Requires="v">
                <p:oleObj spid="_x0000_s3079" name="Equation" r:id="rId14" imgW="914400" imgH="177480" progId="Equation.DSMT4">
                  <p:embed/>
                </p:oleObj>
              </mc:Choice>
              <mc:Fallback>
                <p:oleObj name="Equation" r:id="rId14" imgW="914400" imgH="177480" progId="Equation.DSMT4">
                  <p:embed/>
                  <p:pic>
                    <p:nvPicPr>
                      <p:cNvPr id="14"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5863" y="5121593"/>
                        <a:ext cx="2571750"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1566863" y="5735955"/>
            <a:ext cx="4792662" cy="461963"/>
          </a:xfrm>
          <a:prstGeom prst="rect">
            <a:avLst/>
          </a:prstGeom>
          <a:noFill/>
          <a:ln w="9525">
            <a:noFill/>
            <a:miter lim="800000"/>
            <a:headEnd/>
            <a:tailEnd/>
          </a:ln>
        </p:spPr>
        <p:txBody>
          <a:bodyPr wrap="none">
            <a:spAutoFit/>
          </a:bodyPr>
          <a:lstStyle/>
          <a:p>
            <a:r>
              <a:rPr lang="en-CA" sz="2400">
                <a:solidFill>
                  <a:srgbClr val="FF0000"/>
                </a:solidFill>
                <a:latin typeface="Centaur" pitchFamily="18" charset="0"/>
              </a:rPr>
              <a:t>The 2</a:t>
            </a:r>
            <a:r>
              <a:rPr lang="en-CA" sz="2400" baseline="30000">
                <a:solidFill>
                  <a:srgbClr val="FF0000"/>
                </a:solidFill>
                <a:latin typeface="Centaur" pitchFamily="18" charset="0"/>
              </a:rPr>
              <a:t>nd</a:t>
            </a:r>
            <a:r>
              <a:rPr lang="en-CA" sz="2400">
                <a:solidFill>
                  <a:srgbClr val="FF0000"/>
                </a:solidFill>
                <a:latin typeface="Centaur" pitchFamily="18" charset="0"/>
              </a:rPr>
              <a:t>  option is cheaper (Buy in bulk)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3"/>
          <p:cNvGrpSpPr/>
          <p:nvPr/>
        </p:nvGrpSpPr>
        <p:grpSpPr>
          <a:xfrm>
            <a:off x="6228576" y="1700808"/>
            <a:ext cx="1872208" cy="1512168"/>
            <a:chOff x="5436096" y="1700808"/>
            <a:chExt cx="1872208" cy="1512168"/>
          </a:xfrm>
        </p:grpSpPr>
        <p:sp>
          <p:nvSpPr>
            <p:cNvPr id="4" name="Isosceles Triangle 3"/>
            <p:cNvSpPr/>
            <p:nvPr/>
          </p:nvSpPr>
          <p:spPr>
            <a:xfrm>
              <a:off x="5436096" y="1700808"/>
              <a:ext cx="1872208" cy="15121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flipV="1">
              <a:off x="6372200"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5"/>
            </p:cNvCxnSpPr>
            <p:nvPr/>
          </p:nvCxnSpPr>
          <p:spPr>
            <a:xfrm>
              <a:off x="5904148" y="2456892"/>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74638"/>
            <a:ext cx="7467600" cy="634082"/>
          </a:xfrm>
        </p:spPr>
        <p:txBody>
          <a:bodyPr/>
          <a:lstStyle/>
          <a:p>
            <a:r>
              <a:rPr lang="en-CA" dirty="0"/>
              <a:t>IV) Speed, Time, and Distance (STD):</a:t>
            </a:r>
          </a:p>
        </p:txBody>
      </p:sp>
      <p:sp>
        <p:nvSpPr>
          <p:cNvPr id="3" name="Content Placeholder 2"/>
          <p:cNvSpPr>
            <a:spLocks noGrp="1"/>
          </p:cNvSpPr>
          <p:nvPr>
            <p:ph sz="quarter" idx="1"/>
          </p:nvPr>
        </p:nvSpPr>
        <p:spPr>
          <a:xfrm>
            <a:off x="251520" y="1052736"/>
            <a:ext cx="8352928" cy="792088"/>
          </a:xfrm>
        </p:spPr>
        <p:txBody>
          <a:bodyPr>
            <a:normAutofit lnSpcReduction="10000"/>
          </a:bodyPr>
          <a:lstStyle/>
          <a:p>
            <a:r>
              <a:rPr lang="en-CA" dirty="0"/>
              <a:t>Some questions on rates involve Speed, Time, and Distance</a:t>
            </a:r>
          </a:p>
        </p:txBody>
      </p:sp>
      <p:graphicFrame>
        <p:nvGraphicFramePr>
          <p:cNvPr id="5" name="Object 4"/>
          <p:cNvGraphicFramePr>
            <a:graphicFrameLocks noChangeAspect="1"/>
          </p:cNvGraphicFramePr>
          <p:nvPr>
            <p:extLst>
              <p:ext uri="{D42A27DB-BD31-4B8C-83A1-F6EECF244321}">
                <p14:modId xmlns:p14="http://schemas.microsoft.com/office/powerpoint/2010/main" val="266527536"/>
              </p:ext>
            </p:extLst>
          </p:nvPr>
        </p:nvGraphicFramePr>
        <p:xfrm>
          <a:off x="6444600" y="2636912"/>
          <a:ext cx="438522" cy="558119"/>
        </p:xfrm>
        <a:graphic>
          <a:graphicData uri="http://schemas.openxmlformats.org/presentationml/2006/ole">
            <mc:AlternateContent xmlns:mc="http://schemas.openxmlformats.org/markup-compatibility/2006">
              <mc:Choice xmlns:v="urn:schemas-microsoft-com:vml" Requires="v">
                <p:oleObj spid="_x0000_s4098" name="Equation" r:id="rId4" imgW="139680" imgH="177480" progId="Equation.DSMT4">
                  <p:embed/>
                </p:oleObj>
              </mc:Choice>
              <mc:Fallback>
                <p:oleObj name="Equation" r:id="rId4" imgW="139680" imgH="1774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600" y="2636912"/>
                        <a:ext cx="438522" cy="558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8174820"/>
              </p:ext>
            </p:extLst>
          </p:nvPr>
        </p:nvGraphicFramePr>
        <p:xfrm>
          <a:off x="7302594" y="2623443"/>
          <a:ext cx="438150" cy="517525"/>
        </p:xfrm>
        <a:graphic>
          <a:graphicData uri="http://schemas.openxmlformats.org/presentationml/2006/ole">
            <mc:AlternateContent xmlns:mc="http://schemas.openxmlformats.org/markup-compatibility/2006">
              <mc:Choice xmlns:v="urn:schemas-microsoft-com:vml" Requires="v">
                <p:oleObj spid="_x0000_s4099" name="Equation" r:id="rId6" imgW="139680" imgH="164880" progId="Equation.DSMT4">
                  <p:embed/>
                </p:oleObj>
              </mc:Choice>
              <mc:Fallback>
                <p:oleObj name="Equation" r:id="rId6" imgW="139680" imgH="16488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94" y="2623443"/>
                        <a:ext cx="4381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62098172"/>
              </p:ext>
            </p:extLst>
          </p:nvPr>
        </p:nvGraphicFramePr>
        <p:xfrm>
          <a:off x="6876648" y="1916832"/>
          <a:ext cx="517525" cy="517525"/>
        </p:xfrm>
        <a:graphic>
          <a:graphicData uri="http://schemas.openxmlformats.org/presentationml/2006/ole">
            <mc:AlternateContent xmlns:mc="http://schemas.openxmlformats.org/markup-compatibility/2006">
              <mc:Choice xmlns:v="urn:schemas-microsoft-com:vml" Requires="v">
                <p:oleObj spid="_x0000_s4100" name="Equation" r:id="rId8" imgW="164880" imgH="164880" progId="Equation.DSMT4">
                  <p:embed/>
                </p:oleObj>
              </mc:Choice>
              <mc:Fallback>
                <p:oleObj name="Equation" r:id="rId8" imgW="164880" imgH="16488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648" y="1916832"/>
                        <a:ext cx="5175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87822257"/>
              </p:ext>
            </p:extLst>
          </p:nvPr>
        </p:nvGraphicFramePr>
        <p:xfrm>
          <a:off x="283845" y="2073275"/>
          <a:ext cx="1008063" cy="368300"/>
        </p:xfrm>
        <a:graphic>
          <a:graphicData uri="http://schemas.openxmlformats.org/presentationml/2006/ole">
            <mc:AlternateContent xmlns:mc="http://schemas.openxmlformats.org/markup-compatibility/2006">
              <mc:Choice xmlns:v="urn:schemas-microsoft-com:vml" Requires="v">
                <p:oleObj spid="_x0000_s4101" name="Equation" r:id="rId10" imgW="558720" imgH="203040" progId="Equation.DSMT4">
                  <p:embed/>
                </p:oleObj>
              </mc:Choice>
              <mc:Fallback>
                <p:oleObj name="Equation" r:id="rId10" imgW="558720" imgH="203040" progId="Equation.DSMT4">
                  <p:embed/>
                  <p:pic>
                    <p:nvPicPr>
                      <p:cNvPr id="1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45" y="2073275"/>
                        <a:ext cx="100806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57274304"/>
              </p:ext>
            </p:extLst>
          </p:nvPr>
        </p:nvGraphicFramePr>
        <p:xfrm>
          <a:off x="2941638" y="2098675"/>
          <a:ext cx="847725" cy="295275"/>
        </p:xfrm>
        <a:graphic>
          <a:graphicData uri="http://schemas.openxmlformats.org/presentationml/2006/ole">
            <mc:AlternateContent xmlns:mc="http://schemas.openxmlformats.org/markup-compatibility/2006">
              <mc:Choice xmlns:v="urn:schemas-microsoft-com:vml" Requires="v">
                <p:oleObj spid="_x0000_s4102" name="Equation" r:id="rId12" imgW="469800" imgH="164880" progId="Equation.DSMT4">
                  <p:embed/>
                </p:oleObj>
              </mc:Choice>
              <mc:Fallback>
                <p:oleObj name="Equation" r:id="rId12" imgW="469800" imgH="164880" progId="Equation.DSMT4">
                  <p:embed/>
                  <p:pic>
                    <p:nvPicPr>
                      <p:cNvPr id="1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1638" y="2098675"/>
                        <a:ext cx="8477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021728"/>
              </p:ext>
            </p:extLst>
          </p:nvPr>
        </p:nvGraphicFramePr>
        <p:xfrm>
          <a:off x="603250" y="2908618"/>
          <a:ext cx="1306513" cy="288925"/>
        </p:xfrm>
        <a:graphic>
          <a:graphicData uri="http://schemas.openxmlformats.org/presentationml/2006/ole">
            <mc:AlternateContent xmlns:mc="http://schemas.openxmlformats.org/markup-compatibility/2006">
              <mc:Choice xmlns:v="urn:schemas-microsoft-com:vml" Requires="v">
                <p:oleObj spid="_x0000_s4103" name="Equation" r:id="rId14" imgW="723600" imgH="164880" progId="Equation.DSMT4">
                  <p:embed/>
                </p:oleObj>
              </mc:Choice>
              <mc:Fallback>
                <p:oleObj name="Equation" r:id="rId14" imgW="723600" imgH="164880" progId="Equation.DSMT4">
                  <p:embed/>
                  <p:pic>
                    <p:nvPicPr>
                      <p:cNvPr id="17"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250" y="2908618"/>
                        <a:ext cx="130651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Content Placeholder 2"/>
          <p:cNvSpPr txBox="1">
            <a:spLocks/>
          </p:cNvSpPr>
          <p:nvPr/>
        </p:nvSpPr>
        <p:spPr>
          <a:xfrm>
            <a:off x="179512" y="3429000"/>
            <a:ext cx="8352928" cy="79208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Ex: If </a:t>
            </a:r>
            <a:r>
              <a:rPr lang="en-CA" dirty="0" err="1"/>
              <a:t>Ivon</a:t>
            </a:r>
            <a:r>
              <a:rPr lang="en-CA" dirty="0"/>
              <a:t> can run 250m in 20seconds and Yolanda can run 4 km in 5min, who can run faster?</a:t>
            </a:r>
          </a:p>
        </p:txBody>
      </p:sp>
      <p:graphicFrame>
        <p:nvGraphicFramePr>
          <p:cNvPr id="19" name="Object 18"/>
          <p:cNvGraphicFramePr>
            <a:graphicFrameLocks noChangeAspect="1"/>
          </p:cNvGraphicFramePr>
          <p:nvPr>
            <p:extLst>
              <p:ext uri="{D42A27DB-BD31-4B8C-83A1-F6EECF244321}">
                <p14:modId xmlns:p14="http://schemas.microsoft.com/office/powerpoint/2010/main" val="1230196069"/>
              </p:ext>
            </p:extLst>
          </p:nvPr>
        </p:nvGraphicFramePr>
        <p:xfrm>
          <a:off x="683568" y="4653136"/>
          <a:ext cx="1629454" cy="711452"/>
        </p:xfrm>
        <a:graphic>
          <a:graphicData uri="http://schemas.openxmlformats.org/presentationml/2006/ole">
            <mc:AlternateContent xmlns:mc="http://schemas.openxmlformats.org/markup-compatibility/2006">
              <mc:Choice xmlns:v="urn:schemas-microsoft-com:vml" Requires="v">
                <p:oleObj spid="_x0000_s4104" name="Equation" r:id="rId16" imgW="901440" imgH="393480" progId="Equation.DSMT4">
                  <p:embed/>
                </p:oleObj>
              </mc:Choice>
              <mc:Fallback>
                <p:oleObj name="Equation" r:id="rId16" imgW="901440" imgH="393480" progId="Equation.DSMT4">
                  <p:embed/>
                  <p:pic>
                    <p:nvPicPr>
                      <p:cNvPr id="19"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568" y="4653136"/>
                        <a:ext cx="1629454" cy="711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827672" y="4221088"/>
            <a:ext cx="1584088" cy="369332"/>
          </a:xfrm>
          <a:prstGeom prst="rect">
            <a:avLst/>
          </a:prstGeom>
          <a:noFill/>
        </p:spPr>
        <p:txBody>
          <a:bodyPr wrap="none" rtlCol="0">
            <a:spAutoFit/>
          </a:bodyPr>
          <a:lstStyle/>
          <a:p>
            <a:r>
              <a:rPr lang="en-CA" dirty="0" err="1">
                <a:solidFill>
                  <a:srgbClr val="FF0000"/>
                </a:solidFill>
              </a:rPr>
              <a:t>Ivon’s</a:t>
            </a:r>
            <a:r>
              <a:rPr lang="en-CA" dirty="0">
                <a:solidFill>
                  <a:srgbClr val="FF0000"/>
                </a:solidFill>
              </a:rPr>
              <a:t> Speed:</a:t>
            </a:r>
          </a:p>
        </p:txBody>
      </p:sp>
      <p:graphicFrame>
        <p:nvGraphicFramePr>
          <p:cNvPr id="21" name="Object 20"/>
          <p:cNvGraphicFramePr>
            <a:graphicFrameLocks noChangeAspect="1"/>
          </p:cNvGraphicFramePr>
          <p:nvPr>
            <p:extLst>
              <p:ext uri="{D42A27DB-BD31-4B8C-83A1-F6EECF244321}">
                <p14:modId xmlns:p14="http://schemas.microsoft.com/office/powerpoint/2010/main" val="307131603"/>
              </p:ext>
            </p:extLst>
          </p:nvPr>
        </p:nvGraphicFramePr>
        <p:xfrm>
          <a:off x="1446560" y="5445224"/>
          <a:ext cx="965200" cy="711200"/>
        </p:xfrm>
        <a:graphic>
          <a:graphicData uri="http://schemas.openxmlformats.org/presentationml/2006/ole">
            <mc:AlternateContent xmlns:mc="http://schemas.openxmlformats.org/markup-compatibility/2006">
              <mc:Choice xmlns:v="urn:schemas-microsoft-com:vml" Requires="v">
                <p:oleObj spid="_x0000_s4105" name="Equation" r:id="rId18" imgW="533160" imgH="393480" progId="Equation.DSMT4">
                  <p:embed/>
                </p:oleObj>
              </mc:Choice>
              <mc:Fallback>
                <p:oleObj name="Equation" r:id="rId18" imgW="533160" imgH="393480" progId="Equation.DSMT4">
                  <p:embed/>
                  <p:pic>
                    <p:nvPicPr>
                      <p:cNvPr id="21"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6560" y="5445224"/>
                        <a:ext cx="9652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78397660"/>
              </p:ext>
            </p:extLst>
          </p:nvPr>
        </p:nvGraphicFramePr>
        <p:xfrm>
          <a:off x="1475656" y="6309320"/>
          <a:ext cx="1263650" cy="322262"/>
        </p:xfrm>
        <a:graphic>
          <a:graphicData uri="http://schemas.openxmlformats.org/presentationml/2006/ole">
            <mc:AlternateContent xmlns:mc="http://schemas.openxmlformats.org/markup-compatibility/2006">
              <mc:Choice xmlns:v="urn:schemas-microsoft-com:vml" Requires="v">
                <p:oleObj spid="_x0000_s4106" name="Equation" r:id="rId20" imgW="698400" imgH="177480" progId="Equation.DSMT4">
                  <p:embed/>
                </p:oleObj>
              </mc:Choice>
              <mc:Fallback>
                <p:oleObj name="Equation" r:id="rId20" imgW="698400" imgH="177480" progId="Equation.DSMT4">
                  <p:embed/>
                  <p:pic>
                    <p:nvPicPr>
                      <p:cNvPr id="22"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75656" y="6309320"/>
                        <a:ext cx="126365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0030140"/>
              </p:ext>
            </p:extLst>
          </p:nvPr>
        </p:nvGraphicFramePr>
        <p:xfrm>
          <a:off x="3164334" y="4653136"/>
          <a:ext cx="1629454" cy="711452"/>
        </p:xfrm>
        <a:graphic>
          <a:graphicData uri="http://schemas.openxmlformats.org/presentationml/2006/ole">
            <mc:AlternateContent xmlns:mc="http://schemas.openxmlformats.org/markup-compatibility/2006">
              <mc:Choice xmlns:v="urn:schemas-microsoft-com:vml" Requires="v">
                <p:oleObj spid="_x0000_s4107" name="Equation" r:id="rId22" imgW="901440" imgH="393480" progId="Equation.DSMT4">
                  <p:embed/>
                </p:oleObj>
              </mc:Choice>
              <mc:Fallback>
                <p:oleObj name="Equation" r:id="rId22" imgW="901440" imgH="393480" progId="Equation.DSMT4">
                  <p:embed/>
                  <p:pic>
                    <p:nvPicPr>
                      <p:cNvPr id="23"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64334" y="4653136"/>
                        <a:ext cx="1629454" cy="711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3308438" y="4221088"/>
            <a:ext cx="1989647" cy="369332"/>
          </a:xfrm>
          <a:prstGeom prst="rect">
            <a:avLst/>
          </a:prstGeom>
          <a:noFill/>
        </p:spPr>
        <p:txBody>
          <a:bodyPr wrap="none" rtlCol="0">
            <a:spAutoFit/>
          </a:bodyPr>
          <a:lstStyle/>
          <a:p>
            <a:r>
              <a:rPr lang="en-CA" dirty="0">
                <a:solidFill>
                  <a:srgbClr val="FF0000"/>
                </a:solidFill>
              </a:rPr>
              <a:t>Yolanda’s Speed:</a:t>
            </a:r>
          </a:p>
        </p:txBody>
      </p:sp>
      <p:graphicFrame>
        <p:nvGraphicFramePr>
          <p:cNvPr id="25" name="Object 24"/>
          <p:cNvGraphicFramePr>
            <a:graphicFrameLocks noChangeAspect="1"/>
          </p:cNvGraphicFramePr>
          <p:nvPr>
            <p:extLst>
              <p:ext uri="{D42A27DB-BD31-4B8C-83A1-F6EECF244321}">
                <p14:modId xmlns:p14="http://schemas.microsoft.com/office/powerpoint/2010/main" val="3887170411"/>
              </p:ext>
            </p:extLst>
          </p:nvPr>
        </p:nvGraphicFramePr>
        <p:xfrm>
          <a:off x="3900736" y="5445125"/>
          <a:ext cx="1103312" cy="711200"/>
        </p:xfrm>
        <a:graphic>
          <a:graphicData uri="http://schemas.openxmlformats.org/presentationml/2006/ole">
            <mc:AlternateContent xmlns:mc="http://schemas.openxmlformats.org/markup-compatibility/2006">
              <mc:Choice xmlns:v="urn:schemas-microsoft-com:vml" Requires="v">
                <p:oleObj spid="_x0000_s4108" name="Equation" r:id="rId23" imgW="609480" imgH="393480" progId="Equation.DSMT4">
                  <p:embed/>
                </p:oleObj>
              </mc:Choice>
              <mc:Fallback>
                <p:oleObj name="Equation" r:id="rId23" imgW="609480" imgH="393480" progId="Equation.DSMT4">
                  <p:embed/>
                  <p:pic>
                    <p:nvPicPr>
                      <p:cNvPr id="25"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00736" y="5445125"/>
                        <a:ext cx="110331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336209243"/>
              </p:ext>
            </p:extLst>
          </p:nvPr>
        </p:nvGraphicFramePr>
        <p:xfrm>
          <a:off x="3923928" y="6308725"/>
          <a:ext cx="1676400" cy="322263"/>
        </p:xfrm>
        <a:graphic>
          <a:graphicData uri="http://schemas.openxmlformats.org/presentationml/2006/ole">
            <mc:AlternateContent xmlns:mc="http://schemas.openxmlformats.org/markup-compatibility/2006">
              <mc:Choice xmlns:v="urn:schemas-microsoft-com:vml" Requires="v">
                <p:oleObj spid="_x0000_s4109" name="Equation" r:id="rId25" imgW="927000" imgH="177480" progId="Equation.DSMT4">
                  <p:embed/>
                </p:oleObj>
              </mc:Choice>
              <mc:Fallback>
                <p:oleObj name="Equation" r:id="rId25" imgW="927000" imgH="177480" progId="Equation.DSMT4">
                  <p:embed/>
                  <p:pic>
                    <p:nvPicPr>
                      <p:cNvPr id="26"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23928" y="6308725"/>
                        <a:ext cx="167640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5652120" y="5157192"/>
            <a:ext cx="2597186" cy="369332"/>
          </a:xfrm>
          <a:prstGeom prst="rect">
            <a:avLst/>
          </a:prstGeom>
          <a:noFill/>
        </p:spPr>
        <p:txBody>
          <a:bodyPr wrap="none" rtlCol="0">
            <a:spAutoFit/>
          </a:bodyPr>
          <a:lstStyle/>
          <a:p>
            <a:r>
              <a:rPr lang="en-CA" dirty="0">
                <a:solidFill>
                  <a:srgbClr val="FF0000"/>
                </a:solidFill>
              </a:rPr>
              <a:t>Yolanda’s runs faster!!</a:t>
            </a:r>
          </a:p>
        </p:txBody>
      </p:sp>
      <p:sp>
        <p:nvSpPr>
          <p:cNvPr id="28" name="Isosceles Triangle 27"/>
          <p:cNvSpPr/>
          <p:nvPr/>
        </p:nvSpPr>
        <p:spPr>
          <a:xfrm>
            <a:off x="6708371" y="1737360"/>
            <a:ext cx="911629" cy="716280"/>
          </a:xfrm>
          <a:prstGeom prst="triangle">
            <a:avLst/>
          </a:prstGeom>
          <a:solidFill>
            <a:srgbClr val="00B0F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p:cNvGrpSpPr/>
          <p:nvPr/>
        </p:nvGrpSpPr>
        <p:grpSpPr>
          <a:xfrm>
            <a:off x="6249786" y="2453640"/>
            <a:ext cx="901930" cy="755073"/>
            <a:chOff x="5457306" y="2453640"/>
            <a:chExt cx="901930" cy="755073"/>
          </a:xfrm>
        </p:grpSpPr>
        <p:sp>
          <p:nvSpPr>
            <p:cNvPr id="29" name="Isosceles Triangle 28"/>
            <p:cNvSpPr/>
            <p:nvPr/>
          </p:nvSpPr>
          <p:spPr>
            <a:xfrm>
              <a:off x="5457306" y="2477193"/>
              <a:ext cx="441960" cy="731520"/>
            </a:xfrm>
            <a:prstGeom prst="triangle">
              <a:avLst>
                <a:gd name="adj" fmla="val 100000"/>
              </a:avLst>
            </a:prstGeom>
            <a:solidFill>
              <a:srgbClr val="00B0F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899265" y="2453640"/>
              <a:ext cx="459971" cy="74676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p:cNvGrpSpPr/>
          <p:nvPr/>
        </p:nvGrpSpPr>
        <p:grpSpPr>
          <a:xfrm flipH="1">
            <a:off x="7178041" y="2474422"/>
            <a:ext cx="901930" cy="748146"/>
            <a:chOff x="5457306" y="2453640"/>
            <a:chExt cx="901930" cy="748146"/>
          </a:xfrm>
        </p:grpSpPr>
        <p:sp>
          <p:nvSpPr>
            <p:cNvPr id="33" name="Isosceles Triangle 32"/>
            <p:cNvSpPr/>
            <p:nvPr/>
          </p:nvSpPr>
          <p:spPr>
            <a:xfrm>
              <a:off x="5457306" y="2470266"/>
              <a:ext cx="441960" cy="731520"/>
            </a:xfrm>
            <a:prstGeom prst="triangle">
              <a:avLst>
                <a:gd name="adj" fmla="val 100000"/>
              </a:avLst>
            </a:prstGeom>
            <a:solidFill>
              <a:srgbClr val="00B0F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899265" y="2453640"/>
              <a:ext cx="459971" cy="74676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35" name="Object 34"/>
          <p:cNvGraphicFramePr>
            <a:graphicFrameLocks noChangeAspect="1"/>
          </p:cNvGraphicFramePr>
          <p:nvPr>
            <p:extLst>
              <p:ext uri="{D42A27DB-BD31-4B8C-83A1-F6EECF244321}">
                <p14:modId xmlns:p14="http://schemas.microsoft.com/office/powerpoint/2010/main" val="2287822257"/>
              </p:ext>
            </p:extLst>
          </p:nvPr>
        </p:nvGraphicFramePr>
        <p:xfrm>
          <a:off x="1296352" y="1918018"/>
          <a:ext cx="1122363" cy="711200"/>
        </p:xfrm>
        <a:graphic>
          <a:graphicData uri="http://schemas.openxmlformats.org/presentationml/2006/ole">
            <mc:AlternateContent xmlns:mc="http://schemas.openxmlformats.org/markup-compatibility/2006">
              <mc:Choice xmlns:v="urn:schemas-microsoft-com:vml" Requires="v">
                <p:oleObj spid="_x0000_s4110" name="Equation" r:id="rId27" imgW="622080" imgH="393480" progId="Equation.DSMT4">
                  <p:embed/>
                </p:oleObj>
              </mc:Choice>
              <mc:Fallback>
                <p:oleObj name="Equation" r:id="rId27" imgW="622080" imgH="393480" progId="Equation.DSMT4">
                  <p:embed/>
                  <p:pic>
                    <p:nvPicPr>
                      <p:cNvPr id="35" name="Object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6352" y="1918018"/>
                        <a:ext cx="112236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657274304"/>
              </p:ext>
            </p:extLst>
          </p:nvPr>
        </p:nvGraphicFramePr>
        <p:xfrm>
          <a:off x="3781425" y="1886903"/>
          <a:ext cx="1122363" cy="749300"/>
        </p:xfrm>
        <a:graphic>
          <a:graphicData uri="http://schemas.openxmlformats.org/presentationml/2006/ole">
            <mc:AlternateContent xmlns:mc="http://schemas.openxmlformats.org/markup-compatibility/2006">
              <mc:Choice xmlns:v="urn:schemas-microsoft-com:vml" Requires="v">
                <p:oleObj spid="_x0000_s4111" name="Equation" r:id="rId29" imgW="622080" imgH="419040" progId="Equation.DSMT4">
                  <p:embed/>
                </p:oleObj>
              </mc:Choice>
              <mc:Fallback>
                <p:oleObj name="Equation" r:id="rId29" imgW="622080" imgH="419040" progId="Equation.DSMT4">
                  <p:embed/>
                  <p:pic>
                    <p:nvPicPr>
                      <p:cNvPr id="36" name="Object 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81425" y="1886903"/>
                        <a:ext cx="112236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0021728"/>
              </p:ext>
            </p:extLst>
          </p:nvPr>
        </p:nvGraphicFramePr>
        <p:xfrm>
          <a:off x="1938338" y="2876550"/>
          <a:ext cx="1560512" cy="366713"/>
        </p:xfrm>
        <a:graphic>
          <a:graphicData uri="http://schemas.openxmlformats.org/presentationml/2006/ole">
            <mc:AlternateContent xmlns:mc="http://schemas.openxmlformats.org/markup-compatibility/2006">
              <mc:Choice xmlns:v="urn:schemas-microsoft-com:vml" Requires="v">
                <p:oleObj spid="_x0000_s4112" name="Equation" r:id="rId31" imgW="863280" imgH="203040" progId="Equation.DSMT4">
                  <p:embed/>
                </p:oleObj>
              </mc:Choice>
              <mc:Fallback>
                <p:oleObj name="Equation" r:id="rId31" imgW="863280" imgH="203040" progId="Equation.DSMT4">
                  <p:embed/>
                  <p:pic>
                    <p:nvPicPr>
                      <p:cNvPr id="37" name="Object 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38338" y="2876550"/>
                        <a:ext cx="156051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274320" y="1859280"/>
            <a:ext cx="2148840" cy="807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2865120" y="1844040"/>
            <a:ext cx="2148840" cy="807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94360" y="2788920"/>
            <a:ext cx="2941320" cy="502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53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31"/>
                                        </p:tgtEl>
                                      </p:cBhvr>
                                    </p:animEffect>
                                    <p:set>
                                      <p:cBhvr>
                                        <p:cTn id="47" dur="1" fill="hold">
                                          <p:stCondLst>
                                            <p:cond delay="1999"/>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28"/>
                                        </p:tgtEl>
                                      </p:cBhvr>
                                    </p:animEffect>
                                    <p:set>
                                      <p:cBhvr>
                                        <p:cTn id="87" dur="1" fill="hold">
                                          <p:stCondLst>
                                            <p:cond delay="19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20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20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20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5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fade">
                                      <p:cBhvr>
                                        <p:cTn id="133" dur="500"/>
                                        <p:tgtEl>
                                          <p:spTgt spid="2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500"/>
                                        <p:tgtEl>
                                          <p:spTgt spid="2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20" grpId="0"/>
      <p:bldP spid="24" grpId="0"/>
      <p:bldP spid="27" grpId="0"/>
      <p:bldP spid="28" grpId="0" animBg="1"/>
      <p:bldP spid="28" grpId="1"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360" y="274320"/>
            <a:ext cx="8275320" cy="990600"/>
          </a:xfrm>
        </p:spPr>
        <p:txBody>
          <a:bodyPr/>
          <a:lstStyle/>
          <a:p>
            <a:pPr>
              <a:buNone/>
            </a:pPr>
            <a:r>
              <a:rPr lang="en-CA" dirty="0"/>
              <a:t>Practice: </a:t>
            </a:r>
            <a:r>
              <a:rPr lang="en-CA" dirty="0" err="1"/>
              <a:t>Usain</a:t>
            </a:r>
            <a:r>
              <a:rPr lang="en-CA" dirty="0"/>
              <a:t> Bolt can run 100m in 9.58seconds.  What is his speed in meters per seconds? </a:t>
            </a:r>
          </a:p>
        </p:txBody>
      </p:sp>
      <p:sp>
        <p:nvSpPr>
          <p:cNvPr id="4" name="Content Placeholder 2"/>
          <p:cNvSpPr txBox="1">
            <a:spLocks/>
          </p:cNvSpPr>
          <p:nvPr/>
        </p:nvSpPr>
        <p:spPr>
          <a:xfrm>
            <a:off x="243840" y="2743200"/>
            <a:ext cx="8275320" cy="178308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CA" sz="2400" b="0" i="0" u="none" strike="noStrike" kern="1200" cap="none" spc="0" normalizeH="0" baseline="0" noProof="0" dirty="0">
                <a:ln>
                  <a:noFill/>
                </a:ln>
                <a:solidFill>
                  <a:schemeClr val="tx1"/>
                </a:solidFill>
                <a:effectLst/>
                <a:uLnTx/>
                <a:uFillTx/>
                <a:latin typeface="+mn-lt"/>
                <a:ea typeface="+mn-ea"/>
                <a:cs typeface="+mn-cs"/>
              </a:rPr>
              <a:t>Practice: The speed</a:t>
            </a:r>
            <a:r>
              <a:rPr kumimoji="0" lang="en-CA" sz="2400" b="0" i="0" u="none" strike="noStrike" kern="1200" cap="none" spc="0" normalizeH="0" noProof="0" dirty="0">
                <a:ln>
                  <a:noFill/>
                </a:ln>
                <a:solidFill>
                  <a:schemeClr val="tx1"/>
                </a:solidFill>
                <a:effectLst/>
                <a:uLnTx/>
                <a:uFillTx/>
                <a:latin typeface="+mn-lt"/>
                <a:ea typeface="+mn-ea"/>
                <a:cs typeface="+mn-cs"/>
              </a:rPr>
              <a:t> of light is 300,000 km/s.  If the distance between the </a:t>
            </a:r>
            <a:r>
              <a:rPr kumimoji="0" lang="en-CA" sz="2400" b="0" i="0" u="none" strike="noStrike" kern="1200" cap="none" spc="0" normalizeH="0" noProof="0" dirty="0" err="1">
                <a:ln>
                  <a:noFill/>
                </a:ln>
                <a:solidFill>
                  <a:schemeClr val="tx1"/>
                </a:solidFill>
                <a:effectLst/>
                <a:uLnTx/>
                <a:uFillTx/>
                <a:latin typeface="+mn-lt"/>
                <a:ea typeface="+mn-ea"/>
                <a:cs typeface="+mn-cs"/>
              </a:rPr>
              <a:t>su</a:t>
            </a:r>
            <a:r>
              <a:rPr lang="en-CA" sz="2400" dirty="0"/>
              <a:t>n and earth is 150,000,000km, then how long does it take light to travel from the sun to the earth? </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13"/>
          <p:cNvGrpSpPr/>
          <p:nvPr/>
        </p:nvGrpSpPr>
        <p:grpSpPr>
          <a:xfrm>
            <a:off x="6228576" y="801648"/>
            <a:ext cx="1872208" cy="1512168"/>
            <a:chOff x="5436096" y="1700808"/>
            <a:chExt cx="1872208" cy="1512168"/>
          </a:xfrm>
        </p:grpSpPr>
        <p:sp>
          <p:nvSpPr>
            <p:cNvPr id="6" name="Isosceles Triangle 5"/>
            <p:cNvSpPr/>
            <p:nvPr/>
          </p:nvSpPr>
          <p:spPr>
            <a:xfrm>
              <a:off x="5436096" y="1700808"/>
              <a:ext cx="1872208" cy="15121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flipV="1">
              <a:off x="6372200"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1"/>
              <a:endCxn id="6" idx="5"/>
            </p:cNvCxnSpPr>
            <p:nvPr/>
          </p:nvCxnSpPr>
          <p:spPr>
            <a:xfrm>
              <a:off x="5904148" y="2456892"/>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9" name="Object 8"/>
          <p:cNvGraphicFramePr>
            <a:graphicFrameLocks noChangeAspect="1"/>
          </p:cNvGraphicFramePr>
          <p:nvPr>
            <p:extLst>
              <p:ext uri="{D42A27DB-BD31-4B8C-83A1-F6EECF244321}">
                <p14:modId xmlns:p14="http://schemas.microsoft.com/office/powerpoint/2010/main" val="266527536"/>
              </p:ext>
            </p:extLst>
          </p:nvPr>
        </p:nvGraphicFramePr>
        <p:xfrm>
          <a:off x="6444600" y="1737752"/>
          <a:ext cx="438522" cy="558119"/>
        </p:xfrm>
        <a:graphic>
          <a:graphicData uri="http://schemas.openxmlformats.org/presentationml/2006/ole">
            <mc:AlternateContent xmlns:mc="http://schemas.openxmlformats.org/markup-compatibility/2006">
              <mc:Choice xmlns:v="urn:schemas-microsoft-com:vml" Requires="v">
                <p:oleObj spid="_x0000_s5122" name="Equation" r:id="rId4" imgW="139680" imgH="177480" progId="Equation.DSMT4">
                  <p:embed/>
                </p:oleObj>
              </mc:Choice>
              <mc:Fallback>
                <p:oleObj name="Equation" r:id="rId4" imgW="139680" imgH="177480" progId="Equation.DSMT4">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600" y="1737752"/>
                        <a:ext cx="438522" cy="558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28174820"/>
              </p:ext>
            </p:extLst>
          </p:nvPr>
        </p:nvGraphicFramePr>
        <p:xfrm>
          <a:off x="7302594" y="1724283"/>
          <a:ext cx="438150" cy="517525"/>
        </p:xfrm>
        <a:graphic>
          <a:graphicData uri="http://schemas.openxmlformats.org/presentationml/2006/ole">
            <mc:AlternateContent xmlns:mc="http://schemas.openxmlformats.org/markup-compatibility/2006">
              <mc:Choice xmlns:v="urn:schemas-microsoft-com:vml" Requires="v">
                <p:oleObj spid="_x0000_s5123" name="Equation" r:id="rId6" imgW="139680" imgH="164880" progId="Equation.DSMT4">
                  <p:embed/>
                </p:oleObj>
              </mc:Choice>
              <mc:Fallback>
                <p:oleObj name="Equation" r:id="rId6" imgW="139680" imgH="164880"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94" y="1724283"/>
                        <a:ext cx="4381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2098172"/>
              </p:ext>
            </p:extLst>
          </p:nvPr>
        </p:nvGraphicFramePr>
        <p:xfrm>
          <a:off x="6876648" y="1017672"/>
          <a:ext cx="517525" cy="517525"/>
        </p:xfrm>
        <a:graphic>
          <a:graphicData uri="http://schemas.openxmlformats.org/presentationml/2006/ole">
            <mc:AlternateContent xmlns:mc="http://schemas.openxmlformats.org/markup-compatibility/2006">
              <mc:Choice xmlns:v="urn:schemas-microsoft-com:vml" Requires="v">
                <p:oleObj spid="_x0000_s5124" name="Equation" r:id="rId8" imgW="164880" imgH="164880" progId="Equation.DSMT4">
                  <p:embed/>
                </p:oleObj>
              </mc:Choice>
              <mc:Fallback>
                <p:oleObj name="Equation" r:id="rId8" imgW="164880" imgH="164880" progId="Equation.DSMT4">
                  <p:embed/>
                  <p:pic>
                    <p:nvPicPr>
                      <p:cNvPr id="1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648" y="1017672"/>
                        <a:ext cx="5175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87822257"/>
              </p:ext>
            </p:extLst>
          </p:nvPr>
        </p:nvGraphicFramePr>
        <p:xfrm>
          <a:off x="283845" y="1174115"/>
          <a:ext cx="1008063" cy="368300"/>
        </p:xfrm>
        <a:graphic>
          <a:graphicData uri="http://schemas.openxmlformats.org/presentationml/2006/ole">
            <mc:AlternateContent xmlns:mc="http://schemas.openxmlformats.org/markup-compatibility/2006">
              <mc:Choice xmlns:v="urn:schemas-microsoft-com:vml" Requires="v">
                <p:oleObj spid="_x0000_s5125" name="Equation" r:id="rId10" imgW="558720" imgH="203040" progId="Equation.DSMT4">
                  <p:embed/>
                </p:oleObj>
              </mc:Choice>
              <mc:Fallback>
                <p:oleObj name="Equation" r:id="rId10" imgW="558720" imgH="203040" progId="Equation.DSMT4">
                  <p:embed/>
                  <p:pic>
                    <p:nvPicPr>
                      <p:cNvPr id="12"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45" y="1174115"/>
                        <a:ext cx="100806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6249786" y="1554480"/>
            <a:ext cx="901930" cy="755073"/>
            <a:chOff x="5457306" y="2453640"/>
            <a:chExt cx="901930" cy="755073"/>
          </a:xfrm>
        </p:grpSpPr>
        <p:sp>
          <p:nvSpPr>
            <p:cNvPr id="15" name="Isosceles Triangle 14"/>
            <p:cNvSpPr/>
            <p:nvPr/>
          </p:nvSpPr>
          <p:spPr>
            <a:xfrm>
              <a:off x="5457306" y="2477193"/>
              <a:ext cx="441960" cy="731520"/>
            </a:xfrm>
            <a:prstGeom prst="triangle">
              <a:avLst>
                <a:gd name="adj" fmla="val 100000"/>
              </a:avLst>
            </a:prstGeom>
            <a:solidFill>
              <a:srgbClr val="00B0F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899265" y="2453640"/>
              <a:ext cx="459971" cy="74676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20" name="Object 19"/>
          <p:cNvGraphicFramePr>
            <a:graphicFrameLocks noChangeAspect="1"/>
          </p:cNvGraphicFramePr>
          <p:nvPr>
            <p:extLst>
              <p:ext uri="{D42A27DB-BD31-4B8C-83A1-F6EECF244321}">
                <p14:modId xmlns:p14="http://schemas.microsoft.com/office/powerpoint/2010/main" val="2287822257"/>
              </p:ext>
            </p:extLst>
          </p:nvPr>
        </p:nvGraphicFramePr>
        <p:xfrm>
          <a:off x="1296352" y="1018858"/>
          <a:ext cx="1122363" cy="711200"/>
        </p:xfrm>
        <a:graphic>
          <a:graphicData uri="http://schemas.openxmlformats.org/presentationml/2006/ole">
            <mc:AlternateContent xmlns:mc="http://schemas.openxmlformats.org/markup-compatibility/2006">
              <mc:Choice xmlns:v="urn:schemas-microsoft-com:vml" Requires="v">
                <p:oleObj spid="_x0000_s5126" name="Equation" r:id="rId12" imgW="622080" imgH="393480" progId="Equation.DSMT4">
                  <p:embed/>
                </p:oleObj>
              </mc:Choice>
              <mc:Fallback>
                <p:oleObj name="Equation" r:id="rId12" imgW="622080" imgH="393480" progId="Equation.DSMT4">
                  <p:embed/>
                  <p:pic>
                    <p:nvPicPr>
                      <p:cNvPr id="2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6352" y="1018858"/>
                        <a:ext cx="112236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87822257"/>
              </p:ext>
            </p:extLst>
          </p:nvPr>
        </p:nvGraphicFramePr>
        <p:xfrm>
          <a:off x="307022" y="1902143"/>
          <a:ext cx="1695451" cy="712787"/>
        </p:xfrm>
        <a:graphic>
          <a:graphicData uri="http://schemas.openxmlformats.org/presentationml/2006/ole">
            <mc:AlternateContent xmlns:mc="http://schemas.openxmlformats.org/markup-compatibility/2006">
              <mc:Choice xmlns:v="urn:schemas-microsoft-com:vml" Requires="v">
                <p:oleObj spid="_x0000_s5127" name="Equation" r:id="rId14" imgW="939600" imgH="393480" progId="Equation.DSMT4">
                  <p:embed/>
                </p:oleObj>
              </mc:Choice>
              <mc:Fallback>
                <p:oleObj name="Equation" r:id="rId14" imgW="939600" imgH="393480" progId="Equation.DSMT4">
                  <p:embed/>
                  <p:pic>
                    <p:nvPicPr>
                      <p:cNvPr id="21"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022" y="1902143"/>
                        <a:ext cx="1695451"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287822257"/>
              </p:ext>
            </p:extLst>
          </p:nvPr>
        </p:nvGraphicFramePr>
        <p:xfrm>
          <a:off x="2082165" y="2094230"/>
          <a:ext cx="1420813" cy="322263"/>
        </p:xfrm>
        <a:graphic>
          <a:graphicData uri="http://schemas.openxmlformats.org/presentationml/2006/ole">
            <mc:AlternateContent xmlns:mc="http://schemas.openxmlformats.org/markup-compatibility/2006">
              <mc:Choice xmlns:v="urn:schemas-microsoft-com:vml" Requires="v">
                <p:oleObj spid="_x0000_s5128" name="Equation" r:id="rId16" imgW="787320" imgH="177480" progId="Equation.DSMT4">
                  <p:embed/>
                </p:oleObj>
              </mc:Choice>
              <mc:Fallback>
                <p:oleObj name="Equation" r:id="rId16" imgW="787320" imgH="177480" progId="Equation.DSMT4">
                  <p:embed/>
                  <p:pic>
                    <p:nvPicPr>
                      <p:cNvPr id="22"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2165" y="2094230"/>
                        <a:ext cx="1420813"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3"/>
          <p:cNvGrpSpPr/>
          <p:nvPr/>
        </p:nvGrpSpPr>
        <p:grpSpPr>
          <a:xfrm>
            <a:off x="6320016" y="4093488"/>
            <a:ext cx="1872208" cy="1512168"/>
            <a:chOff x="5436096" y="1700808"/>
            <a:chExt cx="1872208" cy="1512168"/>
          </a:xfrm>
        </p:grpSpPr>
        <p:sp>
          <p:nvSpPr>
            <p:cNvPr id="24" name="Isosceles Triangle 23"/>
            <p:cNvSpPr/>
            <p:nvPr/>
          </p:nvSpPr>
          <p:spPr>
            <a:xfrm>
              <a:off x="5436096" y="1700808"/>
              <a:ext cx="1872208" cy="15121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p:cNvCxnSpPr/>
            <p:nvPr/>
          </p:nvCxnSpPr>
          <p:spPr>
            <a:xfrm flipV="1">
              <a:off x="6372200" y="24928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a:endCxn id="24" idx="5"/>
            </p:cNvCxnSpPr>
            <p:nvPr/>
          </p:nvCxnSpPr>
          <p:spPr>
            <a:xfrm>
              <a:off x="5904148" y="2456892"/>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7" name="Object 26"/>
          <p:cNvGraphicFramePr>
            <a:graphicFrameLocks noChangeAspect="1"/>
          </p:cNvGraphicFramePr>
          <p:nvPr>
            <p:extLst>
              <p:ext uri="{D42A27DB-BD31-4B8C-83A1-F6EECF244321}">
                <p14:modId xmlns:p14="http://schemas.microsoft.com/office/powerpoint/2010/main" val="266527536"/>
              </p:ext>
            </p:extLst>
          </p:nvPr>
        </p:nvGraphicFramePr>
        <p:xfrm>
          <a:off x="6536040" y="5029592"/>
          <a:ext cx="438522" cy="558119"/>
        </p:xfrm>
        <a:graphic>
          <a:graphicData uri="http://schemas.openxmlformats.org/presentationml/2006/ole">
            <mc:AlternateContent xmlns:mc="http://schemas.openxmlformats.org/markup-compatibility/2006">
              <mc:Choice xmlns:v="urn:schemas-microsoft-com:vml" Requires="v">
                <p:oleObj spid="_x0000_s5129" name="Equation" r:id="rId18" imgW="139680" imgH="177480" progId="Equation.DSMT4">
                  <p:embed/>
                </p:oleObj>
              </mc:Choice>
              <mc:Fallback>
                <p:oleObj name="Equation" r:id="rId18" imgW="139680" imgH="177480" progId="Equation.DSMT4">
                  <p:embed/>
                  <p:pic>
                    <p:nvPicPr>
                      <p:cNvPr id="27"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040" y="5029592"/>
                        <a:ext cx="438522" cy="558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28174820"/>
              </p:ext>
            </p:extLst>
          </p:nvPr>
        </p:nvGraphicFramePr>
        <p:xfrm>
          <a:off x="7394034" y="5016123"/>
          <a:ext cx="438150" cy="517525"/>
        </p:xfrm>
        <a:graphic>
          <a:graphicData uri="http://schemas.openxmlformats.org/presentationml/2006/ole">
            <mc:AlternateContent xmlns:mc="http://schemas.openxmlformats.org/markup-compatibility/2006">
              <mc:Choice xmlns:v="urn:schemas-microsoft-com:vml" Requires="v">
                <p:oleObj spid="_x0000_s5130" name="Equation" r:id="rId19" imgW="139680" imgH="164880" progId="Equation.DSMT4">
                  <p:embed/>
                </p:oleObj>
              </mc:Choice>
              <mc:Fallback>
                <p:oleObj name="Equation" r:id="rId19" imgW="139680" imgH="164880" progId="Equation.DSMT4">
                  <p:embed/>
                  <p:pic>
                    <p:nvPicPr>
                      <p:cNvPr id="28"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034" y="5016123"/>
                        <a:ext cx="4381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62098172"/>
              </p:ext>
            </p:extLst>
          </p:nvPr>
        </p:nvGraphicFramePr>
        <p:xfrm>
          <a:off x="6968088" y="4309512"/>
          <a:ext cx="517525" cy="517525"/>
        </p:xfrm>
        <a:graphic>
          <a:graphicData uri="http://schemas.openxmlformats.org/presentationml/2006/ole">
            <mc:AlternateContent xmlns:mc="http://schemas.openxmlformats.org/markup-compatibility/2006">
              <mc:Choice xmlns:v="urn:schemas-microsoft-com:vml" Requires="v">
                <p:oleObj spid="_x0000_s5131" name="Equation" r:id="rId20" imgW="164880" imgH="164880" progId="Equation.DSMT4">
                  <p:embed/>
                </p:oleObj>
              </mc:Choice>
              <mc:Fallback>
                <p:oleObj name="Equation" r:id="rId20" imgW="164880" imgH="164880" progId="Equation.DSMT4">
                  <p:embed/>
                  <p:pic>
                    <p:nvPicPr>
                      <p:cNvPr id="29"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8088" y="4309512"/>
                        <a:ext cx="5175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57274304"/>
              </p:ext>
            </p:extLst>
          </p:nvPr>
        </p:nvGraphicFramePr>
        <p:xfrm>
          <a:off x="396558" y="4598035"/>
          <a:ext cx="847725" cy="295275"/>
        </p:xfrm>
        <a:graphic>
          <a:graphicData uri="http://schemas.openxmlformats.org/presentationml/2006/ole">
            <mc:AlternateContent xmlns:mc="http://schemas.openxmlformats.org/markup-compatibility/2006">
              <mc:Choice xmlns:v="urn:schemas-microsoft-com:vml" Requires="v">
                <p:oleObj spid="_x0000_s5132" name="Equation" r:id="rId21" imgW="469800" imgH="164880" progId="Equation.DSMT4">
                  <p:embed/>
                </p:oleObj>
              </mc:Choice>
              <mc:Fallback>
                <p:oleObj name="Equation" r:id="rId21" imgW="469800" imgH="164880" progId="Equation.DSMT4">
                  <p:embed/>
                  <p:pic>
                    <p:nvPicPr>
                      <p:cNvPr id="3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6558" y="4598035"/>
                        <a:ext cx="8477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Group 34"/>
          <p:cNvGrpSpPr/>
          <p:nvPr/>
        </p:nvGrpSpPr>
        <p:grpSpPr>
          <a:xfrm flipH="1">
            <a:off x="7269481" y="4867102"/>
            <a:ext cx="901930" cy="748146"/>
            <a:chOff x="5457306" y="2453640"/>
            <a:chExt cx="901930" cy="748146"/>
          </a:xfrm>
        </p:grpSpPr>
        <p:sp>
          <p:nvSpPr>
            <p:cNvPr id="36" name="Isosceles Triangle 35"/>
            <p:cNvSpPr/>
            <p:nvPr/>
          </p:nvSpPr>
          <p:spPr>
            <a:xfrm>
              <a:off x="5457306" y="2470266"/>
              <a:ext cx="441960" cy="731520"/>
            </a:xfrm>
            <a:prstGeom prst="triangle">
              <a:avLst>
                <a:gd name="adj" fmla="val 100000"/>
              </a:avLst>
            </a:prstGeom>
            <a:solidFill>
              <a:srgbClr val="00B0F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899265" y="2453640"/>
              <a:ext cx="459971" cy="74676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38" name="Object 37"/>
          <p:cNvGraphicFramePr>
            <a:graphicFrameLocks noChangeAspect="1"/>
          </p:cNvGraphicFramePr>
          <p:nvPr>
            <p:extLst>
              <p:ext uri="{D42A27DB-BD31-4B8C-83A1-F6EECF244321}">
                <p14:modId xmlns:p14="http://schemas.microsoft.com/office/powerpoint/2010/main" val="1657274304"/>
              </p:ext>
            </p:extLst>
          </p:nvPr>
        </p:nvGraphicFramePr>
        <p:xfrm>
          <a:off x="1236345" y="4386263"/>
          <a:ext cx="1122363" cy="749300"/>
        </p:xfrm>
        <a:graphic>
          <a:graphicData uri="http://schemas.openxmlformats.org/presentationml/2006/ole">
            <mc:AlternateContent xmlns:mc="http://schemas.openxmlformats.org/markup-compatibility/2006">
              <mc:Choice xmlns:v="urn:schemas-microsoft-com:vml" Requires="v">
                <p:oleObj spid="_x0000_s5133" name="Equation" r:id="rId23" imgW="622080" imgH="419040" progId="Equation.DSMT4">
                  <p:embed/>
                </p:oleObj>
              </mc:Choice>
              <mc:Fallback>
                <p:oleObj name="Equation" r:id="rId23" imgW="622080" imgH="419040" progId="Equation.DSMT4">
                  <p:embed/>
                  <p:pic>
                    <p:nvPicPr>
                      <p:cNvPr id="38" name="Object 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36345" y="4386263"/>
                        <a:ext cx="112236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287822257"/>
              </p:ext>
            </p:extLst>
          </p:nvPr>
        </p:nvGraphicFramePr>
        <p:xfrm>
          <a:off x="283210" y="5324158"/>
          <a:ext cx="2657475" cy="758825"/>
        </p:xfrm>
        <a:graphic>
          <a:graphicData uri="http://schemas.openxmlformats.org/presentationml/2006/ole">
            <mc:AlternateContent xmlns:mc="http://schemas.openxmlformats.org/markup-compatibility/2006">
              <mc:Choice xmlns:v="urn:schemas-microsoft-com:vml" Requires="v">
                <p:oleObj spid="_x0000_s5134" name="Equation" r:id="rId25" imgW="1473120" imgH="419040" progId="Equation.DSMT4">
                  <p:embed/>
                </p:oleObj>
              </mc:Choice>
              <mc:Fallback>
                <p:oleObj name="Equation" r:id="rId25" imgW="1473120" imgH="419040" progId="Equation.DSMT4">
                  <p:embed/>
                  <p:pic>
                    <p:nvPicPr>
                      <p:cNvPr id="40" name="Object 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3210" y="5324158"/>
                        <a:ext cx="2657475"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287822257"/>
              </p:ext>
            </p:extLst>
          </p:nvPr>
        </p:nvGraphicFramePr>
        <p:xfrm>
          <a:off x="301308" y="6205220"/>
          <a:ext cx="1443037" cy="322263"/>
        </p:xfrm>
        <a:graphic>
          <a:graphicData uri="http://schemas.openxmlformats.org/presentationml/2006/ole">
            <mc:AlternateContent xmlns:mc="http://schemas.openxmlformats.org/markup-compatibility/2006">
              <mc:Choice xmlns:v="urn:schemas-microsoft-com:vml" Requires="v">
                <p:oleObj spid="_x0000_s5135" name="Equation" r:id="rId27" imgW="799920" imgH="177480" progId="Equation.DSMT4">
                  <p:embed/>
                </p:oleObj>
              </mc:Choice>
              <mc:Fallback>
                <p:oleObj name="Equation" r:id="rId27" imgW="799920" imgH="177480" progId="Equation.DSMT4">
                  <p:embed/>
                  <p:pic>
                    <p:nvPicPr>
                      <p:cNvPr id="41" name="Object 4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1308" y="6205220"/>
                        <a:ext cx="1443037"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p:cNvSpPr txBox="1"/>
          <p:nvPr/>
        </p:nvSpPr>
        <p:spPr>
          <a:xfrm>
            <a:off x="3777600" y="5126712"/>
            <a:ext cx="1582484" cy="646331"/>
          </a:xfrm>
          <a:prstGeom prst="rect">
            <a:avLst/>
          </a:prstGeom>
          <a:noFill/>
        </p:spPr>
        <p:txBody>
          <a:bodyPr wrap="none" rtlCol="0">
            <a:spAutoFit/>
          </a:bodyPr>
          <a:lstStyle/>
          <a:p>
            <a:r>
              <a:rPr lang="en-CA" dirty="0">
                <a:solidFill>
                  <a:srgbClr val="FF0000"/>
                </a:solidFill>
              </a:rPr>
              <a:t>That’s about </a:t>
            </a:r>
            <a:br>
              <a:rPr lang="en-CA" dirty="0">
                <a:solidFill>
                  <a:srgbClr val="FF0000"/>
                </a:solidFill>
              </a:rPr>
            </a:br>
            <a:r>
              <a:rPr lang="en-CA" dirty="0">
                <a:solidFill>
                  <a:srgbClr val="FF0000"/>
                </a:solidFill>
              </a:rPr>
              <a:t>8.33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720" y="1524000"/>
            <a:ext cx="1828800" cy="4114800"/>
          </a:xfrm>
          <a:prstGeom prst="rect">
            <a:avLst/>
          </a:prstGeom>
          <a:solidFill>
            <a:srgbClr val="00B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2550793" y="1590675"/>
            <a:ext cx="640080" cy="39593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0" name="Straight Connector 59"/>
          <p:cNvCxnSpPr/>
          <p:nvPr/>
        </p:nvCxnSpPr>
        <p:spPr>
          <a:xfrm>
            <a:off x="2438400" y="4678680"/>
            <a:ext cx="853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38400" y="4206240"/>
            <a:ext cx="872355" cy="369332"/>
          </a:xfrm>
          <a:prstGeom prst="rect">
            <a:avLst/>
          </a:prstGeom>
          <a:solidFill>
            <a:srgbClr val="FF0000"/>
          </a:solidFill>
        </p:spPr>
        <p:txBody>
          <a:bodyPr wrap="none" rtlCol="0">
            <a:spAutoFit/>
          </a:bodyPr>
          <a:lstStyle/>
          <a:p>
            <a:r>
              <a:rPr lang="en-CA" dirty="0">
                <a:solidFill>
                  <a:srgbClr val="FFFF00"/>
                </a:solidFill>
              </a:rPr>
              <a:t>Finish</a:t>
            </a:r>
          </a:p>
        </p:txBody>
      </p:sp>
      <p:sp>
        <p:nvSpPr>
          <p:cNvPr id="6" name="Chord 5"/>
          <p:cNvSpPr/>
          <p:nvPr/>
        </p:nvSpPr>
        <p:spPr>
          <a:xfrm>
            <a:off x="807720" y="4724400"/>
            <a:ext cx="1828800" cy="1828800"/>
          </a:xfrm>
          <a:prstGeom prst="chord">
            <a:avLst>
              <a:gd name="adj1" fmla="val 21544024"/>
              <a:gd name="adj2" fmla="val 10800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hord 6"/>
          <p:cNvSpPr/>
          <p:nvPr/>
        </p:nvSpPr>
        <p:spPr>
          <a:xfrm flipV="1">
            <a:off x="807720" y="609600"/>
            <a:ext cx="1828800" cy="1828800"/>
          </a:xfrm>
          <a:prstGeom prst="chord">
            <a:avLst>
              <a:gd name="adj1" fmla="val 21544024"/>
              <a:gd name="adj2" fmla="val 10800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c 7"/>
          <p:cNvSpPr/>
          <p:nvPr/>
        </p:nvSpPr>
        <p:spPr>
          <a:xfrm>
            <a:off x="483870" y="361950"/>
            <a:ext cx="2377440" cy="2377440"/>
          </a:xfrm>
          <a:prstGeom prst="arc">
            <a:avLst>
              <a:gd name="adj1" fmla="val 10576146"/>
              <a:gd name="adj2" fmla="val 145404"/>
            </a:avLst>
          </a:prstGeom>
          <a:ln w="635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Rectangle 9"/>
          <p:cNvSpPr/>
          <p:nvPr/>
        </p:nvSpPr>
        <p:spPr>
          <a:xfrm>
            <a:off x="179070" y="1600200"/>
            <a:ext cx="640080" cy="396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9"/>
          <p:cNvGrpSpPr/>
          <p:nvPr/>
        </p:nvGrpSpPr>
        <p:grpSpPr>
          <a:xfrm>
            <a:off x="4846320" y="2484120"/>
            <a:ext cx="1104900" cy="1619250"/>
            <a:chOff x="4572000" y="2228850"/>
            <a:chExt cx="1028700" cy="1543050"/>
          </a:xfrm>
        </p:grpSpPr>
        <p:sp>
          <p:nvSpPr>
            <p:cNvPr id="12" name="Rounded Rectangle 11"/>
            <p:cNvSpPr/>
            <p:nvPr/>
          </p:nvSpPr>
          <p:spPr>
            <a:xfrm>
              <a:off x="4572000" y="25908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5257800" y="25908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4591050" y="32956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5276850" y="32956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Isosceles Triangle 15"/>
            <p:cNvSpPr/>
            <p:nvPr/>
          </p:nvSpPr>
          <p:spPr>
            <a:xfrm>
              <a:off x="4648200" y="2228850"/>
              <a:ext cx="952500" cy="2095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a:xfrm>
              <a:off x="4838700" y="2514600"/>
              <a:ext cx="495300" cy="10477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FFF00"/>
                  </a:solidFill>
                </a:rPr>
                <a:t>Y</a:t>
              </a:r>
            </a:p>
          </p:txBody>
        </p:sp>
        <p:sp>
          <p:nvSpPr>
            <p:cNvPr id="18" name="Rectangle 17"/>
            <p:cNvSpPr/>
            <p:nvPr/>
          </p:nvSpPr>
          <p:spPr>
            <a:xfrm>
              <a:off x="4686300" y="2381250"/>
              <a:ext cx="85725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686300" y="3409950"/>
              <a:ext cx="85725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0" name="Group 29"/>
          <p:cNvGrpSpPr/>
          <p:nvPr/>
        </p:nvGrpSpPr>
        <p:grpSpPr>
          <a:xfrm>
            <a:off x="6949440" y="2503170"/>
            <a:ext cx="1104900" cy="1619250"/>
            <a:chOff x="6096000" y="2247900"/>
            <a:chExt cx="1028700" cy="1543050"/>
          </a:xfrm>
        </p:grpSpPr>
        <p:sp>
          <p:nvSpPr>
            <p:cNvPr id="22" name="Rounded Rectangle 21"/>
            <p:cNvSpPr/>
            <p:nvPr/>
          </p:nvSpPr>
          <p:spPr>
            <a:xfrm>
              <a:off x="6096000" y="26098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6781800" y="26098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6115050" y="33147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6800850" y="33147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Isosceles Triangle 25"/>
            <p:cNvSpPr/>
            <p:nvPr/>
          </p:nvSpPr>
          <p:spPr>
            <a:xfrm>
              <a:off x="6134100" y="2247900"/>
              <a:ext cx="952500" cy="20955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6191250" y="2781300"/>
              <a:ext cx="857250" cy="8382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FFF00"/>
                  </a:solidFill>
                </a:rPr>
                <a:t>X</a:t>
              </a:r>
            </a:p>
          </p:txBody>
        </p:sp>
        <p:sp>
          <p:nvSpPr>
            <p:cNvPr id="28" name="Rectangle 27"/>
            <p:cNvSpPr/>
            <p:nvPr/>
          </p:nvSpPr>
          <p:spPr>
            <a:xfrm>
              <a:off x="6191250" y="2667000"/>
              <a:ext cx="857250" cy="190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191250" y="2457450"/>
              <a:ext cx="857250" cy="1905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1" name="Arc 30"/>
          <p:cNvSpPr/>
          <p:nvPr/>
        </p:nvSpPr>
        <p:spPr>
          <a:xfrm flipV="1">
            <a:off x="476250" y="4194810"/>
            <a:ext cx="2377440" cy="2377440"/>
          </a:xfrm>
          <a:prstGeom prst="arc">
            <a:avLst>
              <a:gd name="adj1" fmla="val 10576146"/>
              <a:gd name="adj2" fmla="val 145404"/>
            </a:avLst>
          </a:prstGeom>
          <a:ln w="635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2" name="Group 31"/>
          <p:cNvGrpSpPr/>
          <p:nvPr/>
        </p:nvGrpSpPr>
        <p:grpSpPr>
          <a:xfrm>
            <a:off x="2890520" y="3638550"/>
            <a:ext cx="361950" cy="514350"/>
            <a:chOff x="6096000" y="2247900"/>
            <a:chExt cx="1028700" cy="1543050"/>
          </a:xfrm>
        </p:grpSpPr>
        <p:sp>
          <p:nvSpPr>
            <p:cNvPr id="33" name="Rounded Rectangle 32"/>
            <p:cNvSpPr/>
            <p:nvPr/>
          </p:nvSpPr>
          <p:spPr>
            <a:xfrm>
              <a:off x="6096000" y="26098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ounded Rectangle 33"/>
            <p:cNvSpPr/>
            <p:nvPr/>
          </p:nvSpPr>
          <p:spPr>
            <a:xfrm>
              <a:off x="6781800" y="26098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ounded Rectangle 34"/>
            <p:cNvSpPr/>
            <p:nvPr/>
          </p:nvSpPr>
          <p:spPr>
            <a:xfrm>
              <a:off x="6115050" y="33147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ounded Rectangle 35"/>
            <p:cNvSpPr/>
            <p:nvPr/>
          </p:nvSpPr>
          <p:spPr>
            <a:xfrm>
              <a:off x="6800850" y="33147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Isosceles Triangle 36"/>
            <p:cNvSpPr/>
            <p:nvPr/>
          </p:nvSpPr>
          <p:spPr>
            <a:xfrm>
              <a:off x="6134100" y="2247900"/>
              <a:ext cx="952500" cy="20955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p:cNvSpPr/>
            <p:nvPr/>
          </p:nvSpPr>
          <p:spPr>
            <a:xfrm>
              <a:off x="6191250" y="2781300"/>
              <a:ext cx="857250" cy="8382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FFF00"/>
                  </a:solidFill>
                </a:rPr>
                <a:t>X</a:t>
              </a:r>
            </a:p>
          </p:txBody>
        </p:sp>
        <p:sp>
          <p:nvSpPr>
            <p:cNvPr id="39" name="Rectangle 38"/>
            <p:cNvSpPr/>
            <p:nvPr/>
          </p:nvSpPr>
          <p:spPr>
            <a:xfrm>
              <a:off x="6191250" y="2667000"/>
              <a:ext cx="857250" cy="190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6191250" y="2457450"/>
              <a:ext cx="857250" cy="1905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p:cNvGrpSpPr/>
          <p:nvPr/>
        </p:nvGrpSpPr>
        <p:grpSpPr>
          <a:xfrm>
            <a:off x="2471420" y="3657600"/>
            <a:ext cx="361950" cy="495300"/>
            <a:chOff x="4572000" y="2228850"/>
            <a:chExt cx="1028700" cy="1543050"/>
          </a:xfrm>
        </p:grpSpPr>
        <p:sp>
          <p:nvSpPr>
            <p:cNvPr id="42" name="Rounded Rectangle 41"/>
            <p:cNvSpPr/>
            <p:nvPr/>
          </p:nvSpPr>
          <p:spPr>
            <a:xfrm>
              <a:off x="4572000" y="25908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ounded Rectangle 42"/>
            <p:cNvSpPr/>
            <p:nvPr/>
          </p:nvSpPr>
          <p:spPr>
            <a:xfrm>
              <a:off x="5257800" y="259080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ounded Rectangle 43"/>
            <p:cNvSpPr/>
            <p:nvPr/>
          </p:nvSpPr>
          <p:spPr>
            <a:xfrm>
              <a:off x="4591050" y="32956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ounded Rectangle 44"/>
            <p:cNvSpPr/>
            <p:nvPr/>
          </p:nvSpPr>
          <p:spPr>
            <a:xfrm>
              <a:off x="5276850" y="3295650"/>
              <a:ext cx="323850" cy="476250"/>
            </a:xfrm>
            <a:prstGeom prst="roundRect">
              <a:avLst/>
            </a:prstGeom>
            <a:solidFill>
              <a:schemeClr val="tx1">
                <a:lumMod val="65000"/>
                <a:lumOff val="3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Isosceles Triangle 45"/>
            <p:cNvSpPr/>
            <p:nvPr/>
          </p:nvSpPr>
          <p:spPr>
            <a:xfrm>
              <a:off x="4648200" y="2228850"/>
              <a:ext cx="952500" cy="2095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ectangle 46"/>
            <p:cNvSpPr/>
            <p:nvPr/>
          </p:nvSpPr>
          <p:spPr>
            <a:xfrm>
              <a:off x="4838700" y="2514600"/>
              <a:ext cx="495300" cy="10477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FFF00"/>
                  </a:solidFill>
                </a:rPr>
                <a:t>Y</a:t>
              </a:r>
            </a:p>
          </p:txBody>
        </p:sp>
        <p:sp>
          <p:nvSpPr>
            <p:cNvPr id="48" name="Rectangle 47"/>
            <p:cNvSpPr/>
            <p:nvPr/>
          </p:nvSpPr>
          <p:spPr>
            <a:xfrm>
              <a:off x="4686300" y="2381250"/>
              <a:ext cx="85725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86300" y="3409950"/>
              <a:ext cx="85725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2" name="Content Placeholder 2"/>
          <p:cNvSpPr>
            <a:spLocks noGrp="1"/>
          </p:cNvSpPr>
          <p:nvPr>
            <p:ph sz="quarter" idx="1"/>
          </p:nvPr>
        </p:nvSpPr>
        <p:spPr>
          <a:xfrm>
            <a:off x="3185160" y="45720"/>
            <a:ext cx="5958840" cy="2788920"/>
          </a:xfrm>
        </p:spPr>
        <p:txBody>
          <a:bodyPr>
            <a:normAutofit/>
          </a:bodyPr>
          <a:lstStyle/>
          <a:p>
            <a:pPr>
              <a:buNone/>
            </a:pPr>
            <a:r>
              <a:rPr lang="en-CA" dirty="0"/>
              <a:t>Challenge: Mr Y and Mr. X are racing each other around a 30km track three times.  Mr. Y can drive at 120km/hr and Mr. X can drive at 100km/hr.  Who will finish the race first and by how much time? </a:t>
            </a:r>
          </a:p>
          <a:p>
            <a:pPr>
              <a:buNone/>
            </a:pPr>
            <a:endParaRPr lang="en-CA" dirty="0"/>
          </a:p>
        </p:txBody>
      </p:sp>
      <p:sp>
        <p:nvSpPr>
          <p:cNvPr id="87" name="Rectangle 86"/>
          <p:cNvSpPr/>
          <p:nvPr/>
        </p:nvSpPr>
        <p:spPr>
          <a:xfrm>
            <a:off x="0" y="3322320"/>
            <a:ext cx="4495800" cy="353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TextBox 87"/>
          <p:cNvSpPr txBox="1">
            <a:spLocks noChangeArrowheads="1"/>
          </p:cNvSpPr>
          <p:nvPr/>
        </p:nvSpPr>
        <p:spPr bwMode="auto">
          <a:xfrm>
            <a:off x="4932998" y="2424113"/>
            <a:ext cx="3695114" cy="461665"/>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Find the total distance travelled</a:t>
            </a:r>
          </a:p>
        </p:txBody>
      </p:sp>
      <p:graphicFrame>
        <p:nvGraphicFramePr>
          <p:cNvPr id="89" name="Object 2"/>
          <p:cNvGraphicFramePr>
            <a:graphicFrameLocks noChangeAspect="1"/>
          </p:cNvGraphicFramePr>
          <p:nvPr/>
        </p:nvGraphicFramePr>
        <p:xfrm>
          <a:off x="4999039" y="2958783"/>
          <a:ext cx="1828482" cy="381691"/>
        </p:xfrm>
        <a:graphic>
          <a:graphicData uri="http://schemas.openxmlformats.org/presentationml/2006/ole">
            <mc:AlternateContent xmlns:mc="http://schemas.openxmlformats.org/markup-compatibility/2006">
              <mc:Choice xmlns:v="urn:schemas-microsoft-com:vml" Requires="v">
                <p:oleObj spid="_x0000_s6146" name="Equation" r:id="rId4" imgW="850680" imgH="177480" progId="Equation.DSMT4">
                  <p:embed/>
                </p:oleObj>
              </mc:Choice>
              <mc:Fallback>
                <p:oleObj name="Equation" r:id="rId4" imgW="850680" imgH="177480" progId="Equation.DSMT4">
                  <p:embed/>
                  <p:pic>
                    <p:nvPicPr>
                      <p:cNvPr id="8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039" y="2958783"/>
                        <a:ext cx="1828482" cy="381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2"/>
          <p:cNvGraphicFramePr>
            <a:graphicFrameLocks noChangeAspect="1"/>
          </p:cNvGraphicFramePr>
          <p:nvPr/>
        </p:nvGraphicFramePr>
        <p:xfrm>
          <a:off x="5005705" y="3355023"/>
          <a:ext cx="1419225" cy="381000"/>
        </p:xfrm>
        <a:graphic>
          <a:graphicData uri="http://schemas.openxmlformats.org/presentationml/2006/ole">
            <mc:AlternateContent xmlns:mc="http://schemas.openxmlformats.org/markup-compatibility/2006">
              <mc:Choice xmlns:v="urn:schemas-microsoft-com:vml" Requires="v">
                <p:oleObj spid="_x0000_s6147" name="Equation" r:id="rId6" imgW="660240" imgH="177480" progId="Equation.DSMT4">
                  <p:embed/>
                </p:oleObj>
              </mc:Choice>
              <mc:Fallback>
                <p:oleObj name="Equation" r:id="rId6" imgW="660240" imgH="177480" progId="Equation.DSMT4">
                  <p:embed/>
                  <p:pic>
                    <p:nvPicPr>
                      <p:cNvPr id="9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5705" y="3355023"/>
                        <a:ext cx="14192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TextBox 90"/>
          <p:cNvSpPr txBox="1">
            <a:spLocks noChangeArrowheads="1"/>
          </p:cNvSpPr>
          <p:nvPr/>
        </p:nvSpPr>
        <p:spPr bwMode="auto">
          <a:xfrm>
            <a:off x="4826318" y="3734753"/>
            <a:ext cx="3366371" cy="461665"/>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Find the time for each driver</a:t>
            </a:r>
          </a:p>
        </p:txBody>
      </p:sp>
      <p:graphicFrame>
        <p:nvGraphicFramePr>
          <p:cNvPr id="92" name="Object 2"/>
          <p:cNvGraphicFramePr>
            <a:graphicFrameLocks noChangeAspect="1"/>
          </p:cNvGraphicFramePr>
          <p:nvPr/>
        </p:nvGraphicFramePr>
        <p:xfrm>
          <a:off x="4029075" y="4192588"/>
          <a:ext cx="901700" cy="382587"/>
        </p:xfrm>
        <a:graphic>
          <a:graphicData uri="http://schemas.openxmlformats.org/presentationml/2006/ole">
            <mc:AlternateContent xmlns:mc="http://schemas.openxmlformats.org/markup-compatibility/2006">
              <mc:Choice xmlns:v="urn:schemas-microsoft-com:vml" Requires="v">
                <p:oleObj spid="_x0000_s6148" name="Equation" r:id="rId8" imgW="419040" imgH="177480" progId="Equation.DSMT4">
                  <p:embed/>
                </p:oleObj>
              </mc:Choice>
              <mc:Fallback>
                <p:oleObj name="Equation" r:id="rId8" imgW="419040" imgH="177480" progId="Equation.DSMT4">
                  <p:embed/>
                  <p:pic>
                    <p:nvPicPr>
                      <p:cNvPr id="92"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075" y="4192588"/>
                        <a:ext cx="90170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 name="Object 2"/>
          <p:cNvGraphicFramePr>
            <a:graphicFrameLocks noChangeAspect="1"/>
          </p:cNvGraphicFramePr>
          <p:nvPr/>
        </p:nvGraphicFramePr>
        <p:xfrm>
          <a:off x="6516688" y="4162425"/>
          <a:ext cx="984250" cy="384175"/>
        </p:xfrm>
        <a:graphic>
          <a:graphicData uri="http://schemas.openxmlformats.org/presentationml/2006/ole">
            <mc:AlternateContent xmlns:mc="http://schemas.openxmlformats.org/markup-compatibility/2006">
              <mc:Choice xmlns:v="urn:schemas-microsoft-com:vml" Requires="v">
                <p:oleObj spid="_x0000_s6149" name="Equation" r:id="rId10" imgW="457200" imgH="177480" progId="Equation.DSMT4">
                  <p:embed/>
                </p:oleObj>
              </mc:Choice>
              <mc:Fallback>
                <p:oleObj name="Equation" r:id="rId10" imgW="457200" imgH="177480" progId="Equation.DSMT4">
                  <p:embed/>
                  <p:pic>
                    <p:nvPicPr>
                      <p:cNvPr id="93"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4162425"/>
                        <a:ext cx="9842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Object 2"/>
          <p:cNvGraphicFramePr>
            <a:graphicFrameLocks noChangeAspect="1"/>
          </p:cNvGraphicFramePr>
          <p:nvPr/>
        </p:nvGraphicFramePr>
        <p:xfrm>
          <a:off x="3797935" y="4578350"/>
          <a:ext cx="1365250" cy="925513"/>
        </p:xfrm>
        <a:graphic>
          <a:graphicData uri="http://schemas.openxmlformats.org/presentationml/2006/ole">
            <mc:AlternateContent xmlns:mc="http://schemas.openxmlformats.org/markup-compatibility/2006">
              <mc:Choice xmlns:v="urn:schemas-microsoft-com:vml" Requires="v">
                <p:oleObj spid="_x0000_s6150" name="Equation" r:id="rId12" imgW="634680" imgH="431640" progId="Equation.DSMT4">
                  <p:embed/>
                </p:oleObj>
              </mc:Choice>
              <mc:Fallback>
                <p:oleObj name="Equation" r:id="rId12" imgW="634680" imgH="431640" progId="Equation.DSMT4">
                  <p:embed/>
                  <p:pic>
                    <p:nvPicPr>
                      <p:cNvPr id="94"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7935" y="4578350"/>
                        <a:ext cx="1365250"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 name="Object 2"/>
          <p:cNvGraphicFramePr>
            <a:graphicFrameLocks noChangeAspect="1"/>
          </p:cNvGraphicFramePr>
          <p:nvPr/>
        </p:nvGraphicFramePr>
        <p:xfrm>
          <a:off x="3784600" y="5504815"/>
          <a:ext cx="1392238" cy="381000"/>
        </p:xfrm>
        <a:graphic>
          <a:graphicData uri="http://schemas.openxmlformats.org/presentationml/2006/ole">
            <mc:AlternateContent xmlns:mc="http://schemas.openxmlformats.org/markup-compatibility/2006">
              <mc:Choice xmlns:v="urn:schemas-microsoft-com:vml" Requires="v">
                <p:oleObj spid="_x0000_s6151" name="Equation" r:id="rId14" imgW="647640" imgH="177480" progId="Equation.DSMT4">
                  <p:embed/>
                </p:oleObj>
              </mc:Choice>
              <mc:Fallback>
                <p:oleObj name="Equation" r:id="rId14" imgW="647640" imgH="177480" progId="Equation.DSMT4">
                  <p:embed/>
                  <p:pic>
                    <p:nvPicPr>
                      <p:cNvPr id="95"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84600" y="5504815"/>
                        <a:ext cx="13922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2"/>
          <p:cNvGraphicFramePr>
            <a:graphicFrameLocks noChangeAspect="1"/>
          </p:cNvGraphicFramePr>
          <p:nvPr/>
        </p:nvGraphicFramePr>
        <p:xfrm>
          <a:off x="6099175" y="4544695"/>
          <a:ext cx="1365250" cy="925513"/>
        </p:xfrm>
        <a:graphic>
          <a:graphicData uri="http://schemas.openxmlformats.org/presentationml/2006/ole">
            <mc:AlternateContent xmlns:mc="http://schemas.openxmlformats.org/markup-compatibility/2006">
              <mc:Choice xmlns:v="urn:schemas-microsoft-com:vml" Requires="v">
                <p:oleObj spid="_x0000_s6152" name="Equation" r:id="rId16" imgW="634680" imgH="431640" progId="Equation.DSMT4">
                  <p:embed/>
                </p:oleObj>
              </mc:Choice>
              <mc:Fallback>
                <p:oleObj name="Equation" r:id="rId16" imgW="634680" imgH="431640" progId="Equation.DSMT4">
                  <p:embed/>
                  <p:pic>
                    <p:nvPicPr>
                      <p:cNvPr id="96"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9175" y="4544695"/>
                        <a:ext cx="1365250"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 name="Object 2"/>
          <p:cNvGraphicFramePr>
            <a:graphicFrameLocks noChangeAspect="1"/>
          </p:cNvGraphicFramePr>
          <p:nvPr/>
        </p:nvGraphicFramePr>
        <p:xfrm>
          <a:off x="6073775" y="5470525"/>
          <a:ext cx="1419225" cy="381000"/>
        </p:xfrm>
        <a:graphic>
          <a:graphicData uri="http://schemas.openxmlformats.org/presentationml/2006/ole">
            <mc:AlternateContent xmlns:mc="http://schemas.openxmlformats.org/markup-compatibility/2006">
              <mc:Choice xmlns:v="urn:schemas-microsoft-com:vml" Requires="v">
                <p:oleObj spid="_x0000_s6153" name="Equation" r:id="rId18" imgW="660240" imgH="177480" progId="Equation.DSMT4">
                  <p:embed/>
                </p:oleObj>
              </mc:Choice>
              <mc:Fallback>
                <p:oleObj name="Equation" r:id="rId18" imgW="660240" imgH="177480" progId="Equation.DSMT4">
                  <p:embed/>
                  <p:pic>
                    <p:nvPicPr>
                      <p:cNvPr id="97"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73775" y="5470525"/>
                        <a:ext cx="14192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TextBox 97"/>
          <p:cNvSpPr txBox="1">
            <a:spLocks noChangeArrowheads="1"/>
          </p:cNvSpPr>
          <p:nvPr/>
        </p:nvSpPr>
        <p:spPr bwMode="auto">
          <a:xfrm>
            <a:off x="254318" y="4039553"/>
            <a:ext cx="2957797" cy="830997"/>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To find the time, divide</a:t>
            </a:r>
          </a:p>
          <a:p>
            <a:r>
              <a:rPr lang="en-CA" sz="2400" dirty="0">
                <a:solidFill>
                  <a:srgbClr val="FF0000"/>
                </a:solidFill>
                <a:latin typeface="Centaur" pitchFamily="18" charset="0"/>
              </a:rPr>
              <a:t>the distance by the speed</a:t>
            </a:r>
          </a:p>
        </p:txBody>
      </p:sp>
      <p:graphicFrame>
        <p:nvGraphicFramePr>
          <p:cNvPr id="99" name="Object 2"/>
          <p:cNvGraphicFramePr>
            <a:graphicFrameLocks noChangeAspect="1"/>
          </p:cNvGraphicFramePr>
          <p:nvPr/>
        </p:nvGraphicFramePr>
        <p:xfrm>
          <a:off x="3787775" y="5931853"/>
          <a:ext cx="1419225" cy="381000"/>
        </p:xfrm>
        <a:graphic>
          <a:graphicData uri="http://schemas.openxmlformats.org/presentationml/2006/ole">
            <mc:AlternateContent xmlns:mc="http://schemas.openxmlformats.org/markup-compatibility/2006">
              <mc:Choice xmlns:v="urn:schemas-microsoft-com:vml" Requires="v">
                <p:oleObj spid="_x0000_s6154" name="Equation" r:id="rId20" imgW="660240" imgH="177480" progId="Equation.DSMT4">
                  <p:embed/>
                </p:oleObj>
              </mc:Choice>
              <mc:Fallback>
                <p:oleObj name="Equation" r:id="rId20" imgW="660240" imgH="177480" progId="Equation.DSMT4">
                  <p:embed/>
                  <p:pic>
                    <p:nvPicPr>
                      <p:cNvPr id="99"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87775" y="5931853"/>
                        <a:ext cx="14192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TextBox 99"/>
          <p:cNvSpPr txBox="1">
            <a:spLocks noChangeArrowheads="1"/>
          </p:cNvSpPr>
          <p:nvPr/>
        </p:nvSpPr>
        <p:spPr bwMode="auto">
          <a:xfrm>
            <a:off x="269558" y="5060633"/>
            <a:ext cx="2923044" cy="1569660"/>
          </a:xfrm>
          <a:prstGeom prst="rect">
            <a:avLst/>
          </a:prstGeom>
          <a:noFill/>
          <a:ln w="9525">
            <a:noFill/>
            <a:miter lim="800000"/>
            <a:headEnd/>
            <a:tailEnd/>
          </a:ln>
        </p:spPr>
        <p:txBody>
          <a:bodyPr wrap="none">
            <a:spAutoFit/>
          </a:bodyPr>
          <a:lstStyle/>
          <a:p>
            <a:r>
              <a:rPr lang="en-CA" sz="2400" dirty="0">
                <a:solidFill>
                  <a:srgbClr val="FF0000"/>
                </a:solidFill>
                <a:latin typeface="Centaur" pitchFamily="18" charset="0"/>
              </a:rPr>
              <a:t>Convert the time to </a:t>
            </a:r>
            <a:br>
              <a:rPr lang="en-CA" sz="2400" dirty="0">
                <a:solidFill>
                  <a:srgbClr val="FF0000"/>
                </a:solidFill>
                <a:latin typeface="Centaur" pitchFamily="18" charset="0"/>
              </a:rPr>
            </a:br>
            <a:r>
              <a:rPr lang="en-CA" sz="2400" dirty="0">
                <a:solidFill>
                  <a:srgbClr val="FF0000"/>
                </a:solidFill>
                <a:latin typeface="Centaur" pitchFamily="18" charset="0"/>
              </a:rPr>
              <a:t>minutes and then </a:t>
            </a:r>
            <a:br>
              <a:rPr lang="en-CA" sz="2400" dirty="0">
                <a:solidFill>
                  <a:srgbClr val="FF0000"/>
                </a:solidFill>
                <a:latin typeface="Centaur" pitchFamily="18" charset="0"/>
              </a:rPr>
            </a:br>
            <a:r>
              <a:rPr lang="en-CA" sz="2400" dirty="0">
                <a:solidFill>
                  <a:srgbClr val="FF0000"/>
                </a:solidFill>
                <a:latin typeface="Centaur" pitchFamily="18" charset="0"/>
              </a:rPr>
              <a:t>subtract them to get the </a:t>
            </a:r>
            <a:br>
              <a:rPr lang="en-CA" sz="2400" dirty="0">
                <a:solidFill>
                  <a:srgbClr val="FF0000"/>
                </a:solidFill>
                <a:latin typeface="Centaur" pitchFamily="18" charset="0"/>
              </a:rPr>
            </a:br>
            <a:r>
              <a:rPr lang="en-CA" sz="2400" dirty="0">
                <a:solidFill>
                  <a:srgbClr val="FF0000"/>
                </a:solidFill>
                <a:latin typeface="Centaur" pitchFamily="18" charset="0"/>
              </a:rPr>
              <a:t>difference</a:t>
            </a:r>
          </a:p>
        </p:txBody>
      </p:sp>
      <p:graphicFrame>
        <p:nvGraphicFramePr>
          <p:cNvPr id="101" name="Object 2"/>
          <p:cNvGraphicFramePr>
            <a:graphicFrameLocks noChangeAspect="1"/>
          </p:cNvGraphicFramePr>
          <p:nvPr/>
        </p:nvGraphicFramePr>
        <p:xfrm>
          <a:off x="6073775" y="5927725"/>
          <a:ext cx="1419225" cy="381000"/>
        </p:xfrm>
        <a:graphic>
          <a:graphicData uri="http://schemas.openxmlformats.org/presentationml/2006/ole">
            <mc:AlternateContent xmlns:mc="http://schemas.openxmlformats.org/markup-compatibility/2006">
              <mc:Choice xmlns:v="urn:schemas-microsoft-com:vml" Requires="v">
                <p:oleObj spid="_x0000_s6155" name="Equation" r:id="rId22" imgW="660240" imgH="177480" progId="Equation.DSMT4">
                  <p:embed/>
                </p:oleObj>
              </mc:Choice>
              <mc:Fallback>
                <p:oleObj name="Equation" r:id="rId22" imgW="660240" imgH="177480" progId="Equation.DSMT4">
                  <p:embed/>
                  <p:pic>
                    <p:nvPicPr>
                      <p:cNvPr id="101" name="Object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73775" y="5927725"/>
                        <a:ext cx="14192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 name="Object 2"/>
          <p:cNvGraphicFramePr>
            <a:graphicFrameLocks noChangeAspect="1"/>
          </p:cNvGraphicFramePr>
          <p:nvPr/>
        </p:nvGraphicFramePr>
        <p:xfrm>
          <a:off x="3289935" y="6392545"/>
          <a:ext cx="2538413" cy="434975"/>
        </p:xfrm>
        <a:graphic>
          <a:graphicData uri="http://schemas.openxmlformats.org/presentationml/2006/ole">
            <mc:AlternateContent xmlns:mc="http://schemas.openxmlformats.org/markup-compatibility/2006">
              <mc:Choice xmlns:v="urn:schemas-microsoft-com:vml" Requires="v">
                <p:oleObj spid="_x0000_s6156" name="Equation" r:id="rId24" imgW="1180800" imgH="203040" progId="Equation.DSMT4">
                  <p:embed/>
                </p:oleObj>
              </mc:Choice>
              <mc:Fallback>
                <p:oleObj name="Equation" r:id="rId24" imgW="1180800" imgH="203040" progId="Equation.DSMT4">
                  <p:embed/>
                  <p:pic>
                    <p:nvPicPr>
                      <p:cNvPr id="102" name="Object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89935" y="6392545"/>
                        <a:ext cx="253841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 name="Object 2"/>
          <p:cNvGraphicFramePr>
            <a:graphicFrameLocks noChangeAspect="1"/>
          </p:cNvGraphicFramePr>
          <p:nvPr/>
        </p:nvGraphicFramePr>
        <p:xfrm>
          <a:off x="5771833" y="6385560"/>
          <a:ext cx="1090612" cy="381000"/>
        </p:xfrm>
        <a:graphic>
          <a:graphicData uri="http://schemas.openxmlformats.org/presentationml/2006/ole">
            <mc:AlternateContent xmlns:mc="http://schemas.openxmlformats.org/markup-compatibility/2006">
              <mc:Choice xmlns:v="urn:schemas-microsoft-com:vml" Requires="v">
                <p:oleObj spid="_x0000_s6157" name="Equation" r:id="rId26" imgW="507960" imgH="177480" progId="Equation.DSMT4">
                  <p:embed/>
                </p:oleObj>
              </mc:Choice>
              <mc:Fallback>
                <p:oleObj name="Equation" r:id="rId26" imgW="507960" imgH="177480" progId="Equation.DSMT4">
                  <p:embed/>
                  <p:pic>
                    <p:nvPicPr>
                      <p:cNvPr id="103"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71833" y="6385560"/>
                        <a:ext cx="10906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5E-6 4.81481E-6 L 0.00174 -0.35347 L -0.01823 -0.44444 L -0.0665 -0.5 L -0.1165 -0.51111 L -0.17327 -0.48449 L -0.21146 -0.43773 L -0.22986 -0.36458 L -0.22483 0.24653 L -0.20156 0.32222 L -0.14653 0.36227 L -0.1066 0.37546 L -0.05677 0.36227 L -0.01007 0.30671 L 0.00348 0.24213 L 0.00522 -0.36898 L -0.01493 -0.44884 L -0.0632 -0.5 C -0.0809 -0.5081 -0.09827 -0.51852 -0.1165 -0.52454 C -0.11858 -0.52523 -0.12952 -0.51667 -0.1316 -0.51551 C -0.13959 -0.51157 -0.14844 -0.51042 -0.1566 -0.50671 C -0.16285 -0.49792 -0.16754 -0.48009 -0.17813 -0.48009 C -0.19202 -0.46389 -0.20695 -0.44907 -0.21979 -0.43125 C -0.22222 -0.42778 -0.22327 -0.41782 -0.22327 -0.41782 C -0.22396 -0.40463 -0.22465 -0.38704 -0.22656 -0.37338 C -0.22726 -0.36806 -0.22986 -0.35787 -0.22986 -0.35787 L -0.2316 0.24213 L -0.19479 0.34884 C -0.16997 0.3588 -0.14531 0.37014 -0.11979 0.37546 C -0.11823 0.37685 -0.1165 0.37824 -0.11493 0.37986 C -0.11372 0.38125 -0.11302 0.3838 -0.11146 0.38449 C -0.10834 0.38611 -0.10156 0.38657 -0.10156 0.38657 L -0.0382 0.35324 L -0.00313 0.29768 L 0.01685 0.24005 L 0.00834 -0.36227 L -0.01007 -0.45556 L -0.06823 -0.50903 L -0.11493 -0.52014 L -0.17483 -0.48889 L -0.21823 -0.43125 L -0.2382 -0.36458 L -0.23646 0.23542 L -0.20486 0.32662 C -0.18542 0.34213 -0.16702 0.36065 -0.14653 0.37338 C -0.14219 0.37616 -0.12275 0.37685 -0.11493 0.37986 C -0.1125 0.38079 -0.10313 0.38171 -0.10313 0.38657 L -0.04497 0.34884 L -0.00313 0.2956 L 0.00661 0.24444 L 5E-6 4.81481E-6 Z " pathEditMode="relative" ptsTypes="AAAAAAAAAAAAAAAAAffffffffAAffffAAAAAAAAAAAAfffAAAAA">
                                      <p:cBhvr>
                                        <p:cTn id="6" dur="25000" fill="hold"/>
                                        <p:tgtEl>
                                          <p:spTgt spid="41"/>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1.94444E-6 -7.03704E-6 L -0.0217 -0.3713 L -0.05504 -0.46667 L -0.10834 -0.50904 C -0.12604 -0.51274 -0.14375 -0.51783 -0.16163 -0.52015 C -0.17639 -0.522 -0.19618 -0.5132 -0.21007 -0.50672 C -0.2125 -0.50163 -0.21372 -0.49561 -0.21667 -0.49121 L -0.25834 -0.44005 C -0.26893 -0.41482 -0.28108 -0.39075 -0.29011 -0.36459 C -0.29757 -0.34283 -0.30174 -0.25834 -0.3033 -0.24237 C -0.30278 -0.21042 -0.3033 -0.17848 -0.30174 -0.14677 C -0.30122 -0.13473 -0.29774 -0.12316 -0.2967 -0.11112 C -0.28698 -0.00741 -0.30347 -0.11089 -0.28004 0.01319 C -0.27795 0.02407 -0.27847 0.03564 -0.27674 0.04652 C -0.27188 0.07638 -0.26632 0.10809 -0.26007 0.13772 C -0.25781 0.16921 -0.25434 0.18726 -0.25834 0.22221 C -0.25868 0.22522 -0.26337 0.2287 -0.26337 0.2287 L -0.26007 0.30879 L -0.1967 0.37314 C -0.1592 0.37962 -0.14931 0.38263 -0.1184 0.37777 C -0.1092 0.3736 -0.1 0.37592 -0.09167 0.36874 C -0.09063 0.36643 -0.08993 0.36365 -0.08837 0.36203 C -0.08698 0.36064 -0.08472 0.36134 -0.08334 0.35995 C -0.08177 0.35833 -0.08004 0.35323 -0.08004 0.35323 C -0.06563 0.3324 -0.05035 0.31272 -0.03663 0.29096 C -0.02969 0.28009 -0.03611 0.26296 -0.025 0.25323 C -0.02153 0.24629 -0.01875 0.24351 -0.01337 0.23981 L -0.02674 -0.3889 C -0.03403 -0.41922 -0.03698 -0.45209 -0.04844 -0.4801 C -0.05104 -0.48658 -0.0599 -0.47941 -0.06511 -0.48241 C -0.07309 -0.48704 -0.07153 -0.49839 -0.08004 -0.50232 C -0.08507 -0.51274 -0.08906 -0.51112 -0.09844 -0.51343 C -0.10122 -0.51413 -0.10677 -0.51575 -0.10677 -0.51575 L -0.1684 -0.53126 L -0.2434 -0.48681 L -0.28837 -0.41783 L -0.29167 -0.3845 L -0.28837 0.20647 L -0.26163 0.30879 C -0.24219 0.328 -0.22344 0.3486 -0.2033 0.36666 C -0.20104 0.36874 -0.19757 0.36735 -0.19497 0.36874 C -0.19306 0.36967 -0.19167 0.37175 -0.19011 0.37314 C -0.1816 0.38981 -0.16563 0.38425 -0.15174 0.38425 L -0.08177 0.36666 C -0.06459 0.34745 -0.04531 0.33101 -0.03004 0.30879 C -0.02656 0.30393 -0.02917 0.29536 -0.0283 0.28888 C -0.02674 0.27615 -0.02604 0.25763 -0.0217 0.24652 L -0.01511 -0.37779 C -0.0599 -0.44538 -0.06632 -0.46413 -0.11007 -0.50232 C -0.12031 -0.51135 -0.12726 -0.52223 -0.14011 -0.52223 C -0.15452 -0.52084 -0.16893 -0.51783 -0.18334 -0.51783 C -0.19479 -0.50788 -0.20243 -0.49491 -0.21511 -0.48681 C -0.22327 -0.47154 -0.2158 -0.48149 -0.225 -0.4757 C -0.22674 -0.47454 -0.22847 -0.47292 -0.23004 -0.4713 C -0.23125 -0.46991 -0.23334 -0.46667 -0.23334 -0.46667 C -0.23507 -0.46459 -0.23646 -0.46181 -0.23837 -0.46019 C -0.24097 -0.45811 -0.24445 -0.45811 -0.2467 -0.45556 C -0.24809 -0.45417 -0.2474 -0.45093 -0.24844 -0.44908 C -0.24965 -0.447 -0.25174 -0.44607 -0.2533 -0.44445 C -0.25469 -0.43913 -0.25729 -0.4345 -0.25834 -0.42894 C -0.2599 -0.42107 -0.26059 -0.41274 -0.26163 -0.40464 C -0.26198 -0.40232 -0.26198 -0.39931 -0.26337 -0.39792 C -0.26979 -0.39214 -0.27483 -0.39908 -0.2783 -0.3889 L -0.28004 0.23541 C -0.27066 0.26573 -0.26198 0.29675 -0.25174 0.32661 C -0.24618 0.34305 -0.22309 0.34814 -0.21163 0.35092 C -0.20261 0.36365 -0.20469 0.36573 -0.19011 0.36874 C -0.18455 0.37129 -0.18507 0.36874 -0.18507 0.37314 C -0.17778 0.37615 -0.14323 0.40092 -0.125 0.39096 C -0.08733 0.37059 -0.13993 0.39328 -0.11337 0.38217 C -0.10834 0.37777 -0.10573 0.3736 -0.1 0.37106 C -0.09445 0.36874 -0.09497 0.37106 -0.09497 0.36666 C -0.08559 0.35485 -0.07379 0.34559 -0.06667 0.33101 C -0.06563 0.3287 -0.06493 0.32592 -0.06337 0.3243 C -0.06024 0.32083 -0.05643 0.31874 -0.0533 0.3155 C -0.05174 0.31388 -0.04844 0.3111 -0.04844 0.3111 C -0.04514 0.28981 -0.04896 0.30948 -0.0434 0.29096 C -0.04028 0.28032 -0.03524 0.24652 -0.02344 0.24652 L -1.94444E-6 -7.03704E-6 Z " pathEditMode="relative" ptsTypes="AAAfffAfffffffffAAffffffffAfffffAAAAAAffffAfffAfffffffffffffffAffffffffffffffAA">
                                      <p:cBhvr>
                                        <p:cTn id="8" dur="26500" fill="hold"/>
                                        <p:tgtEl>
                                          <p:spTgt spid="32"/>
                                        </p:tgtEl>
                                        <p:attrNameLst>
                                          <p:attrName>ppt_x</p:attrName>
                                          <p:attrName>ppt_y</p:attrName>
                                        </p:attrNameLst>
                                      </p:cBhvr>
                                    </p:animMotion>
                                  </p:childTnLst>
                                </p:cTn>
                              </p:par>
                              <p:par>
                                <p:cTn id="9" presetID="8" presetClass="emph" presetSubtype="0" fill="hold" nodeType="withEffect">
                                  <p:stCondLst>
                                    <p:cond delay="1000"/>
                                  </p:stCondLst>
                                  <p:childTnLst>
                                    <p:animRot by="-10800000">
                                      <p:cBhvr>
                                        <p:cTn id="10" dur="2000" fill="hold"/>
                                        <p:tgtEl>
                                          <p:spTgt spid="41"/>
                                        </p:tgtEl>
                                        <p:attrNameLst>
                                          <p:attrName>r</p:attrName>
                                        </p:attrNameLst>
                                      </p:cBhvr>
                                    </p:animRot>
                                  </p:childTnLst>
                                </p:cTn>
                              </p:par>
                              <p:par>
                                <p:cTn id="11" presetID="8" presetClass="emph" presetSubtype="0" fill="hold" nodeType="withEffect">
                                  <p:stCondLst>
                                    <p:cond delay="5500"/>
                                  </p:stCondLst>
                                  <p:childTnLst>
                                    <p:animRot by="-10800000">
                                      <p:cBhvr>
                                        <p:cTn id="12" dur="2000" fill="hold"/>
                                        <p:tgtEl>
                                          <p:spTgt spid="41"/>
                                        </p:tgtEl>
                                        <p:attrNameLst>
                                          <p:attrName>r</p:attrName>
                                        </p:attrNameLst>
                                      </p:cBhvr>
                                    </p:animRot>
                                  </p:childTnLst>
                                </p:cTn>
                              </p:par>
                              <p:par>
                                <p:cTn id="13" presetID="8" presetClass="emph" presetSubtype="0" fill="hold" nodeType="withEffect">
                                  <p:stCondLst>
                                    <p:cond delay="9500"/>
                                  </p:stCondLst>
                                  <p:childTnLst>
                                    <p:animRot by="-10800000">
                                      <p:cBhvr>
                                        <p:cTn id="14" dur="2000" fill="hold"/>
                                        <p:tgtEl>
                                          <p:spTgt spid="41"/>
                                        </p:tgtEl>
                                        <p:attrNameLst>
                                          <p:attrName>r</p:attrName>
                                        </p:attrNameLst>
                                      </p:cBhvr>
                                    </p:animRot>
                                  </p:childTnLst>
                                </p:cTn>
                              </p:par>
                              <p:par>
                                <p:cTn id="15" presetID="8" presetClass="emph" presetSubtype="0" fill="hold" nodeType="withEffect">
                                  <p:stCondLst>
                                    <p:cond delay="14000"/>
                                  </p:stCondLst>
                                  <p:childTnLst>
                                    <p:animRot by="-10800000">
                                      <p:cBhvr>
                                        <p:cTn id="16" dur="2000" fill="hold"/>
                                        <p:tgtEl>
                                          <p:spTgt spid="41"/>
                                        </p:tgtEl>
                                        <p:attrNameLst>
                                          <p:attrName>r</p:attrName>
                                        </p:attrNameLst>
                                      </p:cBhvr>
                                    </p:animRot>
                                  </p:childTnLst>
                                </p:cTn>
                              </p:par>
                              <p:par>
                                <p:cTn id="17" presetID="8" presetClass="emph" presetSubtype="0" fill="hold" nodeType="withEffect">
                                  <p:stCondLst>
                                    <p:cond delay="18000"/>
                                  </p:stCondLst>
                                  <p:childTnLst>
                                    <p:animRot by="-10800000">
                                      <p:cBhvr>
                                        <p:cTn id="18" dur="2000" fill="hold"/>
                                        <p:tgtEl>
                                          <p:spTgt spid="41"/>
                                        </p:tgtEl>
                                        <p:attrNameLst>
                                          <p:attrName>r</p:attrName>
                                        </p:attrNameLst>
                                      </p:cBhvr>
                                    </p:animRot>
                                  </p:childTnLst>
                                </p:cTn>
                              </p:par>
                              <p:par>
                                <p:cTn id="19" presetID="8" presetClass="emph" presetSubtype="0" fill="hold" nodeType="withEffect">
                                  <p:stCondLst>
                                    <p:cond delay="22000"/>
                                  </p:stCondLst>
                                  <p:childTnLst>
                                    <p:animRot by="-10800000">
                                      <p:cBhvr>
                                        <p:cTn id="20" dur="2000" fill="hold"/>
                                        <p:tgtEl>
                                          <p:spTgt spid="41"/>
                                        </p:tgtEl>
                                        <p:attrNameLst>
                                          <p:attrName>r</p:attrName>
                                        </p:attrNameLst>
                                      </p:cBhvr>
                                    </p:animRot>
                                  </p:childTnLst>
                                </p:cTn>
                              </p:par>
                              <p:par>
                                <p:cTn id="21" presetID="8" presetClass="emph" presetSubtype="0" fill="hold" nodeType="withEffect">
                                  <p:stCondLst>
                                    <p:cond delay="1000"/>
                                  </p:stCondLst>
                                  <p:childTnLst>
                                    <p:animRot by="-10800000">
                                      <p:cBhvr>
                                        <p:cTn id="22" dur="2000" fill="hold"/>
                                        <p:tgtEl>
                                          <p:spTgt spid="32"/>
                                        </p:tgtEl>
                                        <p:attrNameLst>
                                          <p:attrName>r</p:attrName>
                                        </p:attrNameLst>
                                      </p:cBhvr>
                                    </p:animRot>
                                  </p:childTnLst>
                                </p:cTn>
                              </p:par>
                              <p:par>
                                <p:cTn id="23" presetID="8" presetClass="emph" presetSubtype="0" fill="hold" nodeType="withEffect">
                                  <p:stCondLst>
                                    <p:cond delay="5500"/>
                                  </p:stCondLst>
                                  <p:childTnLst>
                                    <p:animRot by="-10800000">
                                      <p:cBhvr>
                                        <p:cTn id="24" dur="2000" fill="hold"/>
                                        <p:tgtEl>
                                          <p:spTgt spid="32"/>
                                        </p:tgtEl>
                                        <p:attrNameLst>
                                          <p:attrName>r</p:attrName>
                                        </p:attrNameLst>
                                      </p:cBhvr>
                                    </p:animRot>
                                  </p:childTnLst>
                                </p:cTn>
                              </p:par>
                              <p:par>
                                <p:cTn id="25" presetID="8" presetClass="emph" presetSubtype="0" fill="hold" nodeType="withEffect">
                                  <p:stCondLst>
                                    <p:cond delay="10000"/>
                                  </p:stCondLst>
                                  <p:childTnLst>
                                    <p:animRot by="-10800000">
                                      <p:cBhvr>
                                        <p:cTn id="26" dur="2000" fill="hold"/>
                                        <p:tgtEl>
                                          <p:spTgt spid="32"/>
                                        </p:tgtEl>
                                        <p:attrNameLst>
                                          <p:attrName>r</p:attrName>
                                        </p:attrNameLst>
                                      </p:cBhvr>
                                    </p:animRot>
                                  </p:childTnLst>
                                </p:cTn>
                              </p:par>
                              <p:par>
                                <p:cTn id="27" presetID="8" presetClass="emph" presetSubtype="0" fill="hold" nodeType="withEffect">
                                  <p:stCondLst>
                                    <p:cond delay="14500"/>
                                  </p:stCondLst>
                                  <p:childTnLst>
                                    <p:animRot by="-10800000">
                                      <p:cBhvr>
                                        <p:cTn id="28" dur="2000" fill="hold"/>
                                        <p:tgtEl>
                                          <p:spTgt spid="32"/>
                                        </p:tgtEl>
                                        <p:attrNameLst>
                                          <p:attrName>r</p:attrName>
                                        </p:attrNameLst>
                                      </p:cBhvr>
                                    </p:animRot>
                                  </p:childTnLst>
                                </p:cTn>
                              </p:par>
                              <p:par>
                                <p:cTn id="29" presetID="8" presetClass="emph" presetSubtype="0" fill="hold" nodeType="withEffect">
                                  <p:stCondLst>
                                    <p:cond delay="19100"/>
                                  </p:stCondLst>
                                  <p:childTnLst>
                                    <p:animRot by="-10800000">
                                      <p:cBhvr>
                                        <p:cTn id="30" dur="2000" fill="hold"/>
                                        <p:tgtEl>
                                          <p:spTgt spid="32"/>
                                        </p:tgtEl>
                                        <p:attrNameLst>
                                          <p:attrName>r</p:attrName>
                                        </p:attrNameLst>
                                      </p:cBhvr>
                                    </p:animRot>
                                  </p:childTnLst>
                                </p:cTn>
                              </p:par>
                              <p:par>
                                <p:cTn id="31" presetID="8" presetClass="emph" presetSubtype="0" fill="hold" nodeType="withEffect">
                                  <p:stCondLst>
                                    <p:cond delay="23500"/>
                                  </p:stCondLst>
                                  <p:childTnLst>
                                    <p:animRot by="-10800000">
                                      <p:cBhvr>
                                        <p:cTn id="32" dur="2000" fill="hold"/>
                                        <p:tgtEl>
                                          <p:spTgt spid="32"/>
                                        </p:tgtEl>
                                        <p:attrNameLst>
                                          <p:attrName>r</p:attrName>
                                        </p:attrNameLst>
                                      </p:cBhvr>
                                    </p:animRot>
                                  </p:childTnLst>
                                </p:cTn>
                              </p:par>
                              <p:par>
                                <p:cTn id="33" presetID="10" presetClass="entr" presetSubtype="0" fill="hold" nodeType="withEffect">
                                  <p:stCondLst>
                                    <p:cond delay="170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2000"/>
                                        <p:tgtEl>
                                          <p:spTgt spid="60"/>
                                        </p:tgtEl>
                                      </p:cBhvr>
                                    </p:animEffect>
                                  </p:childTnLst>
                                </p:cTn>
                              </p:par>
                              <p:par>
                                <p:cTn id="36" presetID="10" presetClass="entr" presetSubtype="0" fill="hold" grpId="0" nodeType="withEffect">
                                  <p:stCondLst>
                                    <p:cond delay="1700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20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30"/>
                                        </p:tgtEl>
                                      </p:cBhvr>
                                    </p:animEffect>
                                    <p:set>
                                      <p:cBhvr>
                                        <p:cTn id="43" dur="1" fill="hold">
                                          <p:stCondLst>
                                            <p:cond delay="19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20"/>
                                        </p:tgtEl>
                                      </p:cBhvr>
                                    </p:animEffect>
                                    <p:set>
                                      <p:cBhvr>
                                        <p:cTn id="46" dur="1" fill="hold">
                                          <p:stCondLst>
                                            <p:cond delay="1999"/>
                                          </p:stCondLst>
                                        </p:cTn>
                                        <p:tgtEl>
                                          <p:spTgt spid="20"/>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linds(horizontal)">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linds(horizontal)">
                                      <p:cBhvr>
                                        <p:cTn id="54" dur="500"/>
                                        <p:tgtEl>
                                          <p:spTgt spid="8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blinds(horizontal)">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blinds(horizontal)">
                                      <p:cBhvr>
                                        <p:cTn id="64" dur="500"/>
                                        <p:tgtEl>
                                          <p:spTgt spid="9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2000"/>
                                        <p:tgtEl>
                                          <p:spTgt spid="8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blinds(horizontal)">
                                      <p:cBhvr>
                                        <p:cTn id="72" dur="500"/>
                                        <p:tgtEl>
                                          <p:spTgt spid="9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blinds(horizontal)">
                                      <p:cBhvr>
                                        <p:cTn id="77" dur="500"/>
                                        <p:tgtEl>
                                          <p:spTgt spid="92"/>
                                        </p:tgtEl>
                                      </p:cBhvr>
                                    </p:animEffect>
                                  </p:childTnLst>
                                </p:cTn>
                              </p:par>
                              <p:par>
                                <p:cTn id="78" presetID="3" presetClass="entr" presetSubtype="10" fill="hold"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blinds(horizontal)">
                                      <p:cBhvr>
                                        <p:cTn id="80" dur="500"/>
                                        <p:tgtEl>
                                          <p:spTgt spid="9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blinds(horizontal)">
                                      <p:cBhvr>
                                        <p:cTn id="85" dur="500"/>
                                        <p:tgtEl>
                                          <p:spTgt spid="9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blinds(horizontal)">
                                      <p:cBhvr>
                                        <p:cTn id="90" dur="500"/>
                                        <p:tgtEl>
                                          <p:spTgt spid="9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blinds(horizontal)">
                                      <p:cBhvr>
                                        <p:cTn id="95" dur="500"/>
                                        <p:tgtEl>
                                          <p:spTgt spid="9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blinds(horizontal)">
                                      <p:cBhvr>
                                        <p:cTn id="100" dur="500"/>
                                        <p:tgtEl>
                                          <p:spTgt spid="9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blinds(horizontal)">
                                      <p:cBhvr>
                                        <p:cTn id="105" dur="500"/>
                                        <p:tgtEl>
                                          <p:spTgt spid="10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blinds(horizontal)">
                                      <p:cBhvr>
                                        <p:cTn id="110" dur="500"/>
                                        <p:tgtEl>
                                          <p:spTgt spid="9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01"/>
                                        </p:tgtEl>
                                        <p:attrNameLst>
                                          <p:attrName>style.visibility</p:attrName>
                                        </p:attrNameLst>
                                      </p:cBhvr>
                                      <p:to>
                                        <p:strVal val="visible"/>
                                      </p:to>
                                    </p:set>
                                    <p:animEffect transition="in" filter="blinds(horizontal)">
                                      <p:cBhvr>
                                        <p:cTn id="115" dur="500"/>
                                        <p:tgtEl>
                                          <p:spTgt spid="10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blinds(horizontal)">
                                      <p:cBhvr>
                                        <p:cTn id="120" dur="500"/>
                                        <p:tgtEl>
                                          <p:spTgt spid="10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03"/>
                                        </p:tgtEl>
                                        <p:attrNameLst>
                                          <p:attrName>style.visibility</p:attrName>
                                        </p:attrNameLst>
                                      </p:cBhvr>
                                      <p:to>
                                        <p:strVal val="visible"/>
                                      </p:to>
                                    </p:set>
                                    <p:animEffect transition="in" filter="blinds(horizontal)">
                                      <p:cBhvr>
                                        <p:cTn id="12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7" grpId="0" animBg="1"/>
      <p:bldP spid="88" grpId="0"/>
      <p:bldP spid="91" grpId="0"/>
      <p:bldP spid="98" grpId="0"/>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PASSING_SCORE" val="100.0000000000"/>
  <p:tag name="ISPRING_RESOURCE_PATHS_HASH" val="8ce696e9412443ecc57c32ed4796326ae4778a"/>
  <p:tag name="GENSWF_OUTPUT_FILE_NAME" val="m8pch42"/>
  <p:tag name="ISPRING_RESOURCE_PATHS_HASH_2" val="c5c44dffea4a2c36d91428bba270bee2b712e0"/>
  <p:tag name="ISPRING_ULTRA_SCORM_COURSE_ID" val="F0498184-5C66-4257-9000-8BFBD64BDC8B"/>
  <p:tag name="ISPRING_SCORM_RATE_SLIDES" val="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OUTPUT_FOLDER" val="C:\Users\Danny\Dropbox\Website\M8P"/>
  <p:tag name="ISPRING_PRESENTATION_TITLE" val="Section 4.2 Rates"/>
  <p:tag name="ISPRING_RESOURCE_PATHS_HASH_PRESENTER" val="fcb245092314ddae47b85dff0979a94df2496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511</TotalTime>
  <Words>624</Words>
  <Application>Microsoft Office PowerPoint</Application>
  <PresentationFormat>On-screen Show (4:3)</PresentationFormat>
  <Paragraphs>87</Paragraphs>
  <Slides>10</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Calibri</vt:lpstr>
      <vt:lpstr>Centaur</vt:lpstr>
      <vt:lpstr>Century Schoolbook</vt:lpstr>
      <vt:lpstr>Constantia</vt:lpstr>
      <vt:lpstr>Wingdings</vt:lpstr>
      <vt:lpstr>Wingdings 2</vt:lpstr>
      <vt:lpstr>Oriel</vt:lpstr>
      <vt:lpstr>Equation</vt:lpstr>
      <vt:lpstr>Section 4.2 What are Rates? Unit rates </vt:lpstr>
      <vt:lpstr>I) What are Rates:</vt:lpstr>
      <vt:lpstr>II) Unit Rates</vt:lpstr>
      <vt:lpstr>Ex: Tom went to Costco, Safeway, and Superstore to buy milk.  He got the following prices for each product.  What is the unit rate for each one?  Which one should he buy? </vt:lpstr>
      <vt:lpstr>III) Comparing Unit Price</vt:lpstr>
      <vt:lpstr>PowerPoint Presentation</vt:lpstr>
      <vt:lpstr>IV) Speed, Time, and Distance (STD):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4.2 Rates</dc:title>
  <dc:creator>Danny Young</dc:creator>
  <cp:lastModifiedBy>Danny Young</cp:lastModifiedBy>
  <cp:revision>77</cp:revision>
  <dcterms:created xsi:type="dcterms:W3CDTF">2012-09-11T05:01:18Z</dcterms:created>
  <dcterms:modified xsi:type="dcterms:W3CDTF">2018-11-05T17:59:29Z</dcterms:modified>
</cp:coreProperties>
</file>